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8" r:id="rId7"/>
    <p:sldMasterId id="2147483717" r:id="rId8"/>
  </p:sldMasterIdLst>
  <p:notesMasterIdLst>
    <p:notesMasterId r:id="rId96"/>
  </p:notesMasterIdLst>
  <p:handoutMasterIdLst>
    <p:handoutMasterId r:id="rId97"/>
  </p:handoutMasterIdLst>
  <p:sldIdLst>
    <p:sldId id="258" r:id="rId9"/>
    <p:sldId id="1928" r:id="rId10"/>
    <p:sldId id="1929" r:id="rId11"/>
    <p:sldId id="1931" r:id="rId12"/>
    <p:sldId id="1933" r:id="rId13"/>
    <p:sldId id="1934" r:id="rId14"/>
    <p:sldId id="1935" r:id="rId15"/>
    <p:sldId id="1936" r:id="rId16"/>
    <p:sldId id="1937" r:id="rId17"/>
    <p:sldId id="1938" r:id="rId18"/>
    <p:sldId id="1940" r:id="rId19"/>
    <p:sldId id="1941" r:id="rId20"/>
    <p:sldId id="1943" r:id="rId21"/>
    <p:sldId id="1944" r:id="rId22"/>
    <p:sldId id="1947" r:id="rId23"/>
    <p:sldId id="1948" r:id="rId24"/>
    <p:sldId id="1952" r:id="rId25"/>
    <p:sldId id="1954" r:id="rId26"/>
    <p:sldId id="1956" r:id="rId27"/>
    <p:sldId id="1958" r:id="rId28"/>
    <p:sldId id="1959" r:id="rId29"/>
    <p:sldId id="1963" r:id="rId30"/>
    <p:sldId id="1964" r:id="rId31"/>
    <p:sldId id="1965" r:id="rId32"/>
    <p:sldId id="3800" r:id="rId33"/>
    <p:sldId id="3801" r:id="rId34"/>
    <p:sldId id="3802" r:id="rId35"/>
    <p:sldId id="3803" r:id="rId36"/>
    <p:sldId id="3805" r:id="rId37"/>
    <p:sldId id="3807" r:id="rId38"/>
    <p:sldId id="3808" r:id="rId39"/>
    <p:sldId id="3809" r:id="rId40"/>
    <p:sldId id="3810" r:id="rId41"/>
    <p:sldId id="3811" r:id="rId42"/>
    <p:sldId id="3813" r:id="rId43"/>
    <p:sldId id="3814" r:id="rId44"/>
    <p:sldId id="3815" r:id="rId45"/>
    <p:sldId id="3817" r:id="rId46"/>
    <p:sldId id="3818" r:id="rId47"/>
    <p:sldId id="3821" r:id="rId48"/>
    <p:sldId id="3822" r:id="rId49"/>
    <p:sldId id="3824" r:id="rId50"/>
    <p:sldId id="3825" r:id="rId51"/>
    <p:sldId id="3827" r:id="rId52"/>
    <p:sldId id="3828" r:id="rId53"/>
    <p:sldId id="3829" r:id="rId54"/>
    <p:sldId id="3830" r:id="rId55"/>
    <p:sldId id="3831" r:id="rId56"/>
    <p:sldId id="3834" r:id="rId57"/>
    <p:sldId id="3838" r:id="rId58"/>
    <p:sldId id="3839" r:id="rId59"/>
    <p:sldId id="2082" r:id="rId60"/>
    <p:sldId id="2023" r:id="rId61"/>
    <p:sldId id="2024" r:id="rId62"/>
    <p:sldId id="2035" r:id="rId63"/>
    <p:sldId id="2036" r:id="rId64"/>
    <p:sldId id="2037" r:id="rId65"/>
    <p:sldId id="2038" r:id="rId66"/>
    <p:sldId id="2039" r:id="rId67"/>
    <p:sldId id="3792" r:id="rId68"/>
    <p:sldId id="2042" r:id="rId69"/>
    <p:sldId id="2046" r:id="rId70"/>
    <p:sldId id="2050" r:id="rId71"/>
    <p:sldId id="2057" r:id="rId72"/>
    <p:sldId id="3785" r:id="rId73"/>
    <p:sldId id="2059" r:id="rId74"/>
    <p:sldId id="3844" r:id="rId75"/>
    <p:sldId id="2063" r:id="rId76"/>
    <p:sldId id="3793" r:id="rId77"/>
    <p:sldId id="2065" r:id="rId78"/>
    <p:sldId id="2067" r:id="rId79"/>
    <p:sldId id="3794" r:id="rId80"/>
    <p:sldId id="2071" r:id="rId81"/>
    <p:sldId id="3852" r:id="rId82"/>
    <p:sldId id="3853" r:id="rId83"/>
    <p:sldId id="3854" r:id="rId84"/>
    <p:sldId id="3851" r:id="rId85"/>
    <p:sldId id="3857" r:id="rId86"/>
    <p:sldId id="3868" r:id="rId87"/>
    <p:sldId id="3874" r:id="rId88"/>
    <p:sldId id="3875" r:id="rId89"/>
    <p:sldId id="2075" r:id="rId90"/>
    <p:sldId id="2076" r:id="rId91"/>
    <p:sldId id="3797" r:id="rId92"/>
    <p:sldId id="3798" r:id="rId93"/>
    <p:sldId id="2077" r:id="rId94"/>
    <p:sldId id="1927" r:id="rId95"/>
  </p:sldIdLst>
  <p:sldSz cx="12192000" cy="6858000"/>
  <p:notesSz cx="6858000" cy="9144000"/>
  <p:embeddedFontLst>
    <p:embeddedFont>
      <p:font typeface="Consolas" pitchFamily="49" charset="0"/>
      <p:regular r:id="rId98"/>
      <p:bold r:id="rId99"/>
      <p:italic r:id="rId100"/>
      <p:boldItalic r:id="rId101"/>
    </p:embeddedFont>
    <p:embeddedFont>
      <p:font typeface="Segoe UI Black" pitchFamily="34" charset="0"/>
      <p:bold r:id="rId102"/>
      <p:boldItalic r:id="rId103"/>
    </p:embeddedFont>
    <p:embeddedFont>
      <p:font typeface="微软雅黑" pitchFamily="34" charset="-122"/>
      <p:regular r:id="rId104"/>
      <p:bold r:id="rId105"/>
    </p:embeddedFont>
    <p:embeddedFont>
      <p:font typeface="Verdana" pitchFamily="34" charset="0"/>
      <p:regular r:id="rId106"/>
      <p:bold r:id="rId107"/>
      <p:italic r:id="rId108"/>
      <p:boldItalic r:id="rId109"/>
    </p:embeddedFont>
    <p:embeddedFont>
      <p:font typeface="Segoe UI" pitchFamily="34" charset="0"/>
      <p:regular r:id="rId110"/>
      <p:bold r:id="rId111"/>
      <p:italic r:id="rId112"/>
      <p:boldItalic r:id="rId113"/>
    </p:embeddedFont>
    <p:embeddedFont>
      <p:font typeface="仿宋" pitchFamily="49" charset="-122"/>
      <p:regular r:id="rId114"/>
    </p:embeddedFont>
    <p:embeddedFont>
      <p:font typeface="华文新魏" pitchFamily="2" charset="-122"/>
      <p:regular r:id="rId115"/>
    </p:embeddedFont>
    <p:embeddedFont>
      <p:font typeface="黑体" pitchFamily="49" charset="-122"/>
      <p:regular r:id="rId116"/>
    </p:embeddedFont>
    <p:embeddedFont>
      <p:font typeface="微软雅黑 Light" pitchFamily="34" charset="-122"/>
      <p:regular r:id="rId117"/>
    </p:embeddedFont>
    <p:embeddedFont>
      <p:font typeface="Cambria Math" pitchFamily="18" charset="0"/>
      <p:regular r:id="rId118"/>
    </p:embeddedFont>
    <p:embeddedFont>
      <p:font typeface="Calibri" pitchFamily="34" charset="0"/>
      <p:regular r:id="rId119"/>
      <p:bold r:id="rId120"/>
      <p:italic r:id="rId121"/>
      <p:boldItalic r:id="rId122"/>
    </p:embeddedFont>
    <p:embeddedFont>
      <p:font typeface="义启小楷书" charset="-128"/>
      <p:regular r:id="rId123"/>
    </p:embeddedFont>
    <p:embeddedFont>
      <p:font typeface="书体坊兰亭体" charset="-122"/>
      <p:regular r:id="rId124"/>
    </p:embeddedFont>
    <p:embeddedFont>
      <p:font typeface="Algerian" pitchFamily="82" charset="0"/>
      <p:regular r:id="rId125"/>
    </p:embeddedFont>
    <p:embeddedFont>
      <p:font typeface="Agency FB" pitchFamily="34" charset="0"/>
      <p:regular r:id="rId126"/>
      <p:bold r:id="rId127"/>
    </p:embeddedFont>
    <p:embeddedFont>
      <p:font typeface="等线" pitchFamily="2" charset="-122"/>
      <p:regular r:id="rId128"/>
      <p:bold r:id="rId129"/>
    </p:embeddedFont>
    <p:embeddedFont>
      <p:font typeface="华文细黑" pitchFamily="2" charset="-122"/>
      <p:regular r:id="rId130"/>
    </p:embeddedFont>
    <p:embeddedFont>
      <p:font typeface="MS UI Gothic" pitchFamily="34" charset="-128"/>
      <p:regular r:id="rId1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E0B4"/>
    <a:srgbClr val="BDD7EE"/>
    <a:srgbClr val="59B2FF"/>
    <a:srgbClr val="5B9BD5"/>
    <a:srgbClr val="ED7D31"/>
    <a:srgbClr val="FFC100"/>
    <a:srgbClr val="6EFDF6"/>
    <a:srgbClr val="FFC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73" autoAdjust="0"/>
    <p:restoredTop sz="82139" autoAdjust="0"/>
  </p:normalViewPr>
  <p:slideViewPr>
    <p:cSldViewPr snapToGrid="0">
      <p:cViewPr varScale="1">
        <p:scale>
          <a:sx n="57" d="100"/>
          <a:sy n="57" d="100"/>
        </p:scale>
        <p:origin x="-726"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font" Target="fonts/font20.fntdata"/><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font" Target="fonts/font15.fntdata"/><Relationship Id="rId133"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font" Target="fonts/font10.fntdata"/><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font" Target="fonts/font5.fntdata"/><Relationship Id="rId123" Type="http://schemas.openxmlformats.org/officeDocument/2006/relationships/font" Target="fonts/font26.fntdata"/><Relationship Id="rId128" Type="http://schemas.openxmlformats.org/officeDocument/2006/relationships/font" Target="fonts/font31.fntdata"/><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font" Target="fonts/font3.fntdata"/><Relationship Id="rId105" Type="http://schemas.openxmlformats.org/officeDocument/2006/relationships/font" Target="fonts/font8.fntdata"/><Relationship Id="rId113" Type="http://schemas.openxmlformats.org/officeDocument/2006/relationships/font" Target="fonts/font16.fntdata"/><Relationship Id="rId118" Type="http://schemas.openxmlformats.org/officeDocument/2006/relationships/font" Target="fonts/font21.fntdata"/><Relationship Id="rId126" Type="http://schemas.openxmlformats.org/officeDocument/2006/relationships/font" Target="fonts/font29.fntdata"/><Relationship Id="rId13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font" Target="fonts/font1.fntdata"/><Relationship Id="rId12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font" Target="fonts/font6.fntdata"/><Relationship Id="rId108" Type="http://schemas.openxmlformats.org/officeDocument/2006/relationships/font" Target="fonts/font11.fntdata"/><Relationship Id="rId116" Type="http://schemas.openxmlformats.org/officeDocument/2006/relationships/font" Target="fonts/font19.fntdata"/><Relationship Id="rId124" Type="http://schemas.openxmlformats.org/officeDocument/2006/relationships/font" Target="fonts/font27.fntdata"/><Relationship Id="rId129" Type="http://schemas.openxmlformats.org/officeDocument/2006/relationships/font" Target="fonts/font32.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notesMaster" Target="notesMasters/notesMaster1.xml"/><Relationship Id="rId111" Type="http://schemas.openxmlformats.org/officeDocument/2006/relationships/font" Target="fonts/font14.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font" Target="fonts/font9.fntdata"/><Relationship Id="rId114" Type="http://schemas.openxmlformats.org/officeDocument/2006/relationships/font" Target="fonts/font17.fntdata"/><Relationship Id="rId119" Type="http://schemas.openxmlformats.org/officeDocument/2006/relationships/font" Target="fonts/font22.fntdata"/><Relationship Id="rId127" Type="http://schemas.openxmlformats.org/officeDocument/2006/relationships/font" Target="fonts/font30.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130" Type="http://schemas.openxmlformats.org/officeDocument/2006/relationships/font" Target="fonts/font33.fntdata"/><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font" Target="fonts/font12.fntdata"/><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handoutMaster" Target="handoutMasters/handout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font" Target="fonts/font13.fntdata"/><Relationship Id="rId115" Type="http://schemas.openxmlformats.org/officeDocument/2006/relationships/font" Target="fonts/font18.fntdata"/><Relationship Id="rId131" Type="http://schemas.openxmlformats.org/officeDocument/2006/relationships/font" Target="fonts/font34.fntdata"/><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556435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3793545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46207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914496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9991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endParaRPr lang="zh-CN" altLang="en-US"/>
          </a:p>
        </p:txBody>
      </p:sp>
      <p:sp>
        <p:nvSpPr>
          <p:cNvPr id="19968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55353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06288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80831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242394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795989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5122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5923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r>
              <a:rPr lang="zh-CN" altLang="en-US" dirty="0">
                <a:effectLst/>
              </a:rPr>
              <a:t/>
            </a:r>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59600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70991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65</a:t>
            </a:fld>
            <a:endParaRPr lang="zh-CN" altLang="en-US"/>
          </a:p>
        </p:txBody>
      </p:sp>
    </p:spTree>
    <p:extLst>
      <p:ext uri="{BB962C8B-B14F-4D97-AF65-F5344CB8AC3E}">
        <p14:creationId xmlns:p14="http://schemas.microsoft.com/office/powerpoint/2010/main" val="410470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67</a:t>
            </a:fld>
            <a:endParaRPr lang="zh-CN" altLang="en-US"/>
          </a:p>
        </p:txBody>
      </p:sp>
    </p:spTree>
    <p:extLst>
      <p:ext uri="{BB962C8B-B14F-4D97-AF65-F5344CB8AC3E}">
        <p14:creationId xmlns:p14="http://schemas.microsoft.com/office/powerpoint/2010/main" val="350262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73</a:t>
            </a:fld>
            <a:endParaRPr lang="zh-CN" altLang="en-US"/>
          </a:p>
        </p:txBody>
      </p:sp>
    </p:spTree>
    <p:extLst>
      <p:ext uri="{BB962C8B-B14F-4D97-AF65-F5344CB8AC3E}">
        <p14:creationId xmlns:p14="http://schemas.microsoft.com/office/powerpoint/2010/main" val="2749864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2828229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80</a:t>
            </a:fld>
            <a:endParaRPr lang="zh-CN" altLang="en-US"/>
          </a:p>
        </p:txBody>
      </p:sp>
    </p:spTree>
    <p:extLst>
      <p:ext uri="{BB962C8B-B14F-4D97-AF65-F5344CB8AC3E}">
        <p14:creationId xmlns:p14="http://schemas.microsoft.com/office/powerpoint/2010/main" val="3503805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86</a:t>
            </a:fld>
            <a:endParaRPr lang="zh-CN" altLang="en-US"/>
          </a:p>
        </p:txBody>
      </p:sp>
    </p:spTree>
    <p:extLst>
      <p:ext uri="{BB962C8B-B14F-4D97-AF65-F5344CB8AC3E}">
        <p14:creationId xmlns:p14="http://schemas.microsoft.com/office/powerpoint/2010/main" val="2737344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87</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8428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180596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a:p>
        </p:txBody>
      </p:sp>
      <p:sp>
        <p:nvSpPr>
          <p:cNvPr id="16589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6627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02263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283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7272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97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xmlns="" id="{B3F88053-11FB-4F4A-8452-15E8E8727A41}"/>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2021/2/18</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2021/2/18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2021/2/18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07655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2021/2/18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37679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2021/2/18</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13757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2021/2/18</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5420735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2021/2/18</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21879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2021/2/18</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793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2021/2/18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34172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2021/2/18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84041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3511393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itchFamily="2" charset="2"/>
              <a:buChar char="n"/>
              <a:defRPr sz="2400">
                <a:latin typeface="+mn-ea"/>
                <a:ea typeface="+mn-ea"/>
              </a:defRPr>
            </a:lvl1pPr>
            <a:lvl2pPr marL="812800" indent="-355600" algn="just">
              <a:lnSpc>
                <a:spcPct val="120000"/>
              </a:lnSpc>
              <a:buClr>
                <a:srgbClr val="FFC000"/>
              </a:buClr>
              <a:buFont typeface="Wingdings"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9186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1723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3283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27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46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extLst>
      <p:ext uri="{BB962C8B-B14F-4D97-AF65-F5344CB8AC3E}">
        <p14:creationId xmlns:p14="http://schemas.microsoft.com/office/powerpoint/2010/main" val="26268770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4572000" y="6248400"/>
            <a:ext cx="26416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extLst>
      <p:ext uri="{BB962C8B-B14F-4D97-AF65-F5344CB8AC3E}">
        <p14:creationId xmlns:p14="http://schemas.microsoft.com/office/powerpoint/2010/main" val="215740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png"/><Relationship Id="rId4" Type="http://schemas.openxmlformats.org/officeDocument/2006/relationships/slideLayout" Target="../slideLayouts/slideLayout5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3.png"/><Relationship Id="rId5" Type="http://schemas.openxmlformats.org/officeDocument/2006/relationships/slideLayout" Target="../slideLayouts/slideLayout66.xml"/><Relationship Id="rId10" Type="http://schemas.openxmlformats.org/officeDocument/2006/relationships/image" Target="../media/image2.png"/><Relationship Id="rId4" Type="http://schemas.openxmlformats.org/officeDocument/2006/relationships/slideLayout" Target="../slideLayouts/slideLayout65.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2021/2/18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2021/2/18</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2021/2/18</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4056567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28762446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6" r:id="rId7"/>
    <p:sldLayoutId id="214748373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2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gif"/><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g"/><Relationship Id="rId4" Type="http://schemas.openxmlformats.org/officeDocument/2006/relationships/image" Target="../media/image96.jpe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8" Type="http://schemas.openxmlformats.org/officeDocument/2006/relationships/image" Target="../media/image113.jp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10.jpeg"/><Relationship Id="rId10" Type="http://schemas.openxmlformats.org/officeDocument/2006/relationships/image" Target="../media/image115.jpg"/><Relationship Id="rId4" Type="http://schemas.openxmlformats.org/officeDocument/2006/relationships/image" Target="../media/image109.jpeg"/><Relationship Id="rId9" Type="http://schemas.openxmlformats.org/officeDocument/2006/relationships/image" Target="../media/image114.jpg"/></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7.jpg"/><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jpg"/></Relationships>
</file>

<file path=ppt/slides/_rels/slide51.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gif"/><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jpeg"/><Relationship Id="rId4" Type="http://schemas.openxmlformats.org/officeDocument/2006/relationships/image" Target="../media/image132.gif"/><Relationship Id="rId9" Type="http://schemas.openxmlformats.org/officeDocument/2006/relationships/image" Target="../media/image1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9.wm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sliderule.com.cn/images/map/faber%201-98m-z.gi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hyperlink" Target="http://baike.baidu.com/view/1818373.htm" TargetMode="External"/><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5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top500.org/"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xmlns=""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154F9A-A084-4CC5-9B85-CAD2A10CD653}"/>
              </a:ext>
            </a:extLst>
          </p:cNvPr>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a:extLst>
              <a:ext uri="{FF2B5EF4-FFF2-40B4-BE49-F238E27FC236}">
                <a16:creationId xmlns:a16="http://schemas.microsoft.com/office/drawing/2014/main" xmlns="" id="{D479E933-819C-4F5C-8030-E287D1FE6D79}"/>
              </a:ext>
            </a:extLst>
          </p:cNvPr>
          <p:cNvSpPr>
            <a:spLocks noChangeArrowheads="1"/>
          </p:cNvSpPr>
          <p:nvPr/>
        </p:nvSpPr>
        <p:spPr bwMode="auto">
          <a:xfrm>
            <a:off x="7091916" y="2408349"/>
            <a:ext cx="3594100" cy="3581400"/>
          </a:xfrm>
          <a:prstGeom prst="rect">
            <a:avLst/>
          </a:prstGeom>
          <a:blipFill dpi="0" rotWithShape="1">
            <a:blip r:embed="rId2"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itchFamily="34" charset="0"/>
              <a:ea typeface="华文细黑" pitchFamily="2" charset="-122"/>
            </a:endParaRPr>
          </a:p>
        </p:txBody>
      </p:sp>
      <p:sp>
        <p:nvSpPr>
          <p:cNvPr id="5" name="Rectangle 5">
            <a:extLst>
              <a:ext uri="{FF2B5EF4-FFF2-40B4-BE49-F238E27FC236}">
                <a16:creationId xmlns:a16="http://schemas.microsoft.com/office/drawing/2014/main" xmlns="" id="{A04723E1-DCDD-4B3F-B08C-4E4CF1A55B27}"/>
              </a:ext>
            </a:extLst>
          </p:cNvPr>
          <p:cNvSpPr>
            <a:spLocks noChangeArrowheads="1"/>
          </p:cNvSpPr>
          <p:nvPr/>
        </p:nvSpPr>
        <p:spPr bwMode="auto">
          <a:xfrm>
            <a:off x="914400" y="3429000"/>
            <a:ext cx="6454400" cy="2365744"/>
          </a:xfrm>
          <a:prstGeom prst="rect">
            <a:avLst/>
          </a:prstGeom>
          <a:noFill/>
          <a:ln w="9525">
            <a:noFill/>
            <a:miter lim="800000"/>
            <a:headEnd/>
            <a:tailEnd/>
          </a:ln>
        </p:spPr>
        <p:txBody>
          <a:bodyPr/>
          <a:lstStyle/>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史上第一台机械计算机</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70C0"/>
                </a:solidFill>
                <a:latin typeface="微软雅黑"/>
                <a:ea typeface="微软雅黑"/>
              </a:rPr>
              <a:t>十进制</a:t>
            </a:r>
            <a:r>
              <a:rPr lang="zh-CN" altLang="en-US" sz="2400" dirty="0">
                <a:solidFill>
                  <a:srgbClr val="000000"/>
                </a:solidFill>
                <a:latin typeface="微软雅黑"/>
                <a:ea typeface="微软雅黑"/>
              </a:rPr>
              <a:t>运算</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齿轮旋转完成加法</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齿轮传动完成进位</a:t>
            </a:r>
          </a:p>
        </p:txBody>
      </p:sp>
      <p:grpSp>
        <p:nvGrpSpPr>
          <p:cNvPr id="6" name="Group 6">
            <a:extLst>
              <a:ext uri="{FF2B5EF4-FFF2-40B4-BE49-F238E27FC236}">
                <a16:creationId xmlns:a16="http://schemas.microsoft.com/office/drawing/2014/main" xmlns="" id="{3E877068-0593-4AD5-8F24-46254391C7E9}"/>
              </a:ext>
            </a:extLst>
          </p:cNvPr>
          <p:cNvGrpSpPr>
            <a:grpSpLocks/>
          </p:cNvGrpSpPr>
          <p:nvPr/>
        </p:nvGrpSpPr>
        <p:grpSpPr bwMode="auto">
          <a:xfrm>
            <a:off x="7549116" y="2721087"/>
            <a:ext cx="2654300" cy="2786062"/>
            <a:chOff x="1593" y="1912"/>
            <a:chExt cx="1672" cy="1755"/>
          </a:xfrm>
        </p:grpSpPr>
        <p:grpSp>
          <p:nvGrpSpPr>
            <p:cNvPr id="7" name="Group 7">
              <a:extLst>
                <a:ext uri="{FF2B5EF4-FFF2-40B4-BE49-F238E27FC236}">
                  <a16:creationId xmlns:a16="http://schemas.microsoft.com/office/drawing/2014/main" xmlns="" id="{8C16468B-2EBE-46FB-A9F1-F5B1B1F609D1}"/>
                </a:ext>
              </a:extLst>
            </p:cNvPr>
            <p:cNvGrpSpPr>
              <a:grpSpLocks/>
            </p:cNvGrpSpPr>
            <p:nvPr/>
          </p:nvGrpSpPr>
          <p:grpSpPr bwMode="auto">
            <a:xfrm>
              <a:off x="1638" y="1912"/>
              <a:ext cx="1587" cy="1667"/>
              <a:chOff x="2078" y="1736"/>
              <a:chExt cx="1587" cy="1667"/>
            </a:xfrm>
          </p:grpSpPr>
          <p:sp>
            <p:nvSpPr>
              <p:cNvPr id="27" name="Oval 8">
                <a:extLst>
                  <a:ext uri="{FF2B5EF4-FFF2-40B4-BE49-F238E27FC236}">
                    <a16:creationId xmlns:a16="http://schemas.microsoft.com/office/drawing/2014/main" xmlns="" id="{D85A97C1-4D7F-4D39-945A-2D479AE90F4F}"/>
                  </a:ext>
                </a:extLst>
              </p:cNvPr>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itchFamily="34" charset="0"/>
                  <a:ea typeface="华文新魏" pitchFamily="2" charset="-122"/>
                </a:endParaRPr>
              </a:p>
            </p:txBody>
          </p:sp>
          <p:sp>
            <p:nvSpPr>
              <p:cNvPr id="28" name="Oval 9">
                <a:extLst>
                  <a:ext uri="{FF2B5EF4-FFF2-40B4-BE49-F238E27FC236}">
                    <a16:creationId xmlns:a16="http://schemas.microsoft.com/office/drawing/2014/main" xmlns="" id="{DE408404-5643-4AE2-B09B-F24ADAF70104}"/>
                  </a:ext>
                </a:extLst>
              </p:cNvPr>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8" name="Text Box 10">
              <a:extLst>
                <a:ext uri="{FF2B5EF4-FFF2-40B4-BE49-F238E27FC236}">
                  <a16:creationId xmlns:a16="http://schemas.microsoft.com/office/drawing/2014/main" xmlns="" id="{86CBB420-C758-4799-AC67-CB918FC435A5}"/>
                </a:ext>
              </a:extLst>
            </p:cNvPr>
            <p:cNvSpPr txBox="1">
              <a:spLocks noChangeArrowheads="1"/>
            </p:cNvSpPr>
            <p:nvPr/>
          </p:nvSpPr>
          <p:spPr bwMode="auto">
            <a:xfrm rot="8640000">
              <a:off x="2015" y="2255"/>
              <a:ext cx="216"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6</a:t>
              </a:r>
              <a:endParaRPr lang="en-US" altLang="zh-CN" sz="2400" b="1" i="1" u="sng">
                <a:solidFill>
                  <a:srgbClr val="FF3300"/>
                </a:solidFill>
                <a:latin typeface="Arial" pitchFamily="34" charset="0"/>
                <a:ea typeface="华文新魏" pitchFamily="2" charset="-122"/>
              </a:endParaRPr>
            </a:p>
          </p:txBody>
        </p:sp>
        <p:sp>
          <p:nvSpPr>
            <p:cNvPr id="9" name="Text Box 11">
              <a:extLst>
                <a:ext uri="{FF2B5EF4-FFF2-40B4-BE49-F238E27FC236}">
                  <a16:creationId xmlns:a16="http://schemas.microsoft.com/office/drawing/2014/main" xmlns="" id="{C9F37CDD-6D1D-4B23-8683-74C58B690F8E}"/>
                </a:ext>
              </a:extLst>
            </p:cNvPr>
            <p:cNvSpPr txBox="1">
              <a:spLocks noChangeArrowheads="1"/>
            </p:cNvSpPr>
            <p:nvPr/>
          </p:nvSpPr>
          <p:spPr bwMode="auto">
            <a:xfrm rot="10800000">
              <a:off x="2322" y="215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5</a:t>
              </a:r>
              <a:endParaRPr lang="en-US" altLang="zh-CN" sz="2400" b="1" i="1" u="sng">
                <a:solidFill>
                  <a:srgbClr val="FF3300"/>
                </a:solidFill>
                <a:latin typeface="Arial" pitchFamily="34" charset="0"/>
                <a:ea typeface="华文新魏" pitchFamily="2" charset="-122"/>
              </a:endParaRPr>
            </a:p>
          </p:txBody>
        </p:sp>
        <p:sp>
          <p:nvSpPr>
            <p:cNvPr id="10" name="Text Box 12">
              <a:extLst>
                <a:ext uri="{FF2B5EF4-FFF2-40B4-BE49-F238E27FC236}">
                  <a16:creationId xmlns:a16="http://schemas.microsoft.com/office/drawing/2014/main" xmlns="" id="{3DFF704E-D70C-4A90-8207-2655ADB8690B}"/>
                </a:ext>
              </a:extLst>
            </p:cNvPr>
            <p:cNvSpPr txBox="1">
              <a:spLocks noChangeArrowheads="1"/>
            </p:cNvSpPr>
            <p:nvPr/>
          </p:nvSpPr>
          <p:spPr bwMode="auto">
            <a:xfrm rot="12960000">
              <a:off x="2647" y="2263"/>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4</a:t>
              </a:r>
              <a:endParaRPr lang="en-US" altLang="zh-CN" sz="2400" b="1" i="1" u="sng">
                <a:solidFill>
                  <a:srgbClr val="FF3300"/>
                </a:solidFill>
                <a:latin typeface="Arial" pitchFamily="34" charset="0"/>
                <a:ea typeface="华文新魏" pitchFamily="2" charset="-122"/>
              </a:endParaRPr>
            </a:p>
          </p:txBody>
        </p:sp>
        <p:sp>
          <p:nvSpPr>
            <p:cNvPr id="11" name="Text Box 13">
              <a:extLst>
                <a:ext uri="{FF2B5EF4-FFF2-40B4-BE49-F238E27FC236}">
                  <a16:creationId xmlns:a16="http://schemas.microsoft.com/office/drawing/2014/main" xmlns="" id="{8D93F02D-2A5B-4533-8003-E46CD2C0BBF7}"/>
                </a:ext>
              </a:extLst>
            </p:cNvPr>
            <p:cNvSpPr txBox="1">
              <a:spLocks noChangeArrowheads="1"/>
            </p:cNvSpPr>
            <p:nvPr/>
          </p:nvSpPr>
          <p:spPr bwMode="auto">
            <a:xfrm rot="15120000">
              <a:off x="2812" y="2515"/>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3</a:t>
              </a:r>
              <a:endParaRPr lang="en-US" altLang="zh-CN" sz="2400" b="1" i="1" u="sng">
                <a:solidFill>
                  <a:srgbClr val="FF3300"/>
                </a:solidFill>
                <a:latin typeface="Arial" pitchFamily="34" charset="0"/>
                <a:ea typeface="华文新魏" pitchFamily="2" charset="-122"/>
              </a:endParaRPr>
            </a:p>
          </p:txBody>
        </p:sp>
        <p:sp>
          <p:nvSpPr>
            <p:cNvPr id="12" name="Text Box 14">
              <a:extLst>
                <a:ext uri="{FF2B5EF4-FFF2-40B4-BE49-F238E27FC236}">
                  <a16:creationId xmlns:a16="http://schemas.microsoft.com/office/drawing/2014/main" xmlns="" id="{3BDC26C3-89D8-42EE-981B-C06D2923EB48}"/>
                </a:ext>
              </a:extLst>
            </p:cNvPr>
            <p:cNvSpPr txBox="1">
              <a:spLocks noChangeArrowheads="1"/>
            </p:cNvSpPr>
            <p:nvPr/>
          </p:nvSpPr>
          <p:spPr bwMode="auto">
            <a:xfrm rot="17280000">
              <a:off x="2813" y="2822"/>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2</a:t>
              </a:r>
              <a:endParaRPr lang="en-US" altLang="zh-CN" sz="2400" b="1" i="1" u="sng">
                <a:solidFill>
                  <a:srgbClr val="FF3300"/>
                </a:solidFill>
                <a:latin typeface="Arial" pitchFamily="34" charset="0"/>
                <a:ea typeface="华文新魏" pitchFamily="2" charset="-122"/>
              </a:endParaRPr>
            </a:p>
          </p:txBody>
        </p:sp>
        <p:sp>
          <p:nvSpPr>
            <p:cNvPr id="13" name="Text Box 15">
              <a:extLst>
                <a:ext uri="{FF2B5EF4-FFF2-40B4-BE49-F238E27FC236}">
                  <a16:creationId xmlns:a16="http://schemas.microsoft.com/office/drawing/2014/main" xmlns="" id="{291F4A6C-4A94-46F9-9EEE-15686A1CD3CB}"/>
                </a:ext>
              </a:extLst>
            </p:cNvPr>
            <p:cNvSpPr txBox="1">
              <a:spLocks noChangeArrowheads="1"/>
            </p:cNvSpPr>
            <p:nvPr/>
          </p:nvSpPr>
          <p:spPr bwMode="auto">
            <a:xfrm rot="19440000">
              <a:off x="2609" y="3077"/>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1</a:t>
              </a:r>
              <a:endParaRPr lang="en-US" altLang="zh-CN" sz="2400" b="1" i="1" u="sng">
                <a:solidFill>
                  <a:srgbClr val="FF3300"/>
                </a:solidFill>
                <a:latin typeface="Arial" pitchFamily="34" charset="0"/>
                <a:ea typeface="华文新魏" pitchFamily="2" charset="-122"/>
              </a:endParaRPr>
            </a:p>
          </p:txBody>
        </p:sp>
        <p:sp>
          <p:nvSpPr>
            <p:cNvPr id="14" name="Text Box 16">
              <a:extLst>
                <a:ext uri="{FF2B5EF4-FFF2-40B4-BE49-F238E27FC236}">
                  <a16:creationId xmlns:a16="http://schemas.microsoft.com/office/drawing/2014/main" xmlns="" id="{3595953F-1B42-4C0C-9F26-EDC4F8BF40F7}"/>
                </a:ext>
              </a:extLst>
            </p:cNvPr>
            <p:cNvSpPr txBox="1">
              <a:spLocks noChangeArrowheads="1"/>
            </p:cNvSpPr>
            <p:nvPr/>
          </p:nvSpPr>
          <p:spPr bwMode="auto">
            <a:xfrm>
              <a:off x="2330" y="3166"/>
              <a:ext cx="214"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0</a:t>
              </a:r>
              <a:endParaRPr lang="en-US" altLang="zh-CN" sz="2400" b="1" i="1" u="sng">
                <a:solidFill>
                  <a:srgbClr val="FF3300"/>
                </a:solidFill>
                <a:latin typeface="Arial" pitchFamily="34" charset="0"/>
                <a:ea typeface="华文新魏" pitchFamily="2" charset="-122"/>
              </a:endParaRPr>
            </a:p>
          </p:txBody>
        </p:sp>
        <p:sp>
          <p:nvSpPr>
            <p:cNvPr id="15" name="Text Box 17">
              <a:extLst>
                <a:ext uri="{FF2B5EF4-FFF2-40B4-BE49-F238E27FC236}">
                  <a16:creationId xmlns:a16="http://schemas.microsoft.com/office/drawing/2014/main" xmlns="" id="{8170C645-E732-43DF-83EC-87E90F6ACBE3}"/>
                </a:ext>
              </a:extLst>
            </p:cNvPr>
            <p:cNvSpPr txBox="1">
              <a:spLocks noChangeArrowheads="1"/>
            </p:cNvSpPr>
            <p:nvPr/>
          </p:nvSpPr>
          <p:spPr bwMode="auto">
            <a:xfrm rot="2160000">
              <a:off x="2031" y="307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9</a:t>
              </a:r>
              <a:endParaRPr lang="en-US" altLang="zh-CN" sz="2400" b="1" i="1" u="sng">
                <a:solidFill>
                  <a:srgbClr val="FF3300"/>
                </a:solidFill>
                <a:latin typeface="Arial" pitchFamily="34" charset="0"/>
                <a:ea typeface="华文新魏" pitchFamily="2" charset="-122"/>
              </a:endParaRPr>
            </a:p>
          </p:txBody>
        </p:sp>
        <p:sp>
          <p:nvSpPr>
            <p:cNvPr id="16" name="Text Box 18">
              <a:extLst>
                <a:ext uri="{FF2B5EF4-FFF2-40B4-BE49-F238E27FC236}">
                  <a16:creationId xmlns:a16="http://schemas.microsoft.com/office/drawing/2014/main" xmlns="" id="{E1BCA247-9297-47C1-9816-409EE7F46573}"/>
                </a:ext>
              </a:extLst>
            </p:cNvPr>
            <p:cNvSpPr txBox="1">
              <a:spLocks noChangeArrowheads="1"/>
            </p:cNvSpPr>
            <p:nvPr/>
          </p:nvSpPr>
          <p:spPr bwMode="auto">
            <a:xfrm rot="4320000">
              <a:off x="1819" y="2801"/>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8</a:t>
              </a:r>
              <a:endParaRPr lang="en-US" altLang="zh-CN" sz="2400" b="1" i="1" u="sng">
                <a:solidFill>
                  <a:srgbClr val="FF3300"/>
                </a:solidFill>
                <a:latin typeface="Arial" pitchFamily="34" charset="0"/>
                <a:ea typeface="华文新魏" pitchFamily="2" charset="-122"/>
              </a:endParaRPr>
            </a:p>
          </p:txBody>
        </p:sp>
        <p:sp>
          <p:nvSpPr>
            <p:cNvPr id="17" name="Text Box 19">
              <a:extLst>
                <a:ext uri="{FF2B5EF4-FFF2-40B4-BE49-F238E27FC236}">
                  <a16:creationId xmlns:a16="http://schemas.microsoft.com/office/drawing/2014/main" xmlns="" id="{747255A1-7685-4B86-81BC-6AB1638B982D}"/>
                </a:ext>
              </a:extLst>
            </p:cNvPr>
            <p:cNvSpPr txBox="1">
              <a:spLocks noChangeArrowheads="1"/>
            </p:cNvSpPr>
            <p:nvPr/>
          </p:nvSpPr>
          <p:spPr bwMode="auto">
            <a:xfrm rot="6480000">
              <a:off x="1825" y="251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itchFamily="34" charset="0"/>
                  <a:ea typeface="华文新魏" pitchFamily="2" charset="-122"/>
                </a:rPr>
                <a:t>7</a:t>
              </a:r>
              <a:endParaRPr lang="en-US" altLang="zh-CN" sz="2400" b="1" i="1" u="sng" dirty="0">
                <a:solidFill>
                  <a:srgbClr val="FF3300"/>
                </a:solidFill>
                <a:latin typeface="Arial" pitchFamily="34" charset="0"/>
                <a:ea typeface="华文新魏" pitchFamily="2" charset="-122"/>
              </a:endParaRPr>
            </a:p>
          </p:txBody>
        </p:sp>
        <p:sp>
          <p:nvSpPr>
            <p:cNvPr id="18" name="Oval 20">
              <a:extLst>
                <a:ext uri="{FF2B5EF4-FFF2-40B4-BE49-F238E27FC236}">
                  <a16:creationId xmlns:a16="http://schemas.microsoft.com/office/drawing/2014/main" xmlns="" id="{96F13797-C8E0-4A48-A9C4-632400527076}"/>
                </a:ext>
              </a:extLst>
            </p:cNvPr>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19" name="Oval 21">
              <a:extLst>
                <a:ext uri="{FF2B5EF4-FFF2-40B4-BE49-F238E27FC236}">
                  <a16:creationId xmlns:a16="http://schemas.microsoft.com/office/drawing/2014/main" xmlns="" id="{C4315844-057C-4741-9C41-BAC94E3F11C1}"/>
                </a:ext>
              </a:extLst>
            </p:cNvPr>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0" name="Oval 22">
              <a:extLst>
                <a:ext uri="{FF2B5EF4-FFF2-40B4-BE49-F238E27FC236}">
                  <a16:creationId xmlns:a16="http://schemas.microsoft.com/office/drawing/2014/main" xmlns="" id="{C025BFF4-F608-43F3-BE02-27AB6C958DC4}"/>
                </a:ext>
              </a:extLst>
            </p:cNvPr>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1" name="Oval 23">
              <a:extLst>
                <a:ext uri="{FF2B5EF4-FFF2-40B4-BE49-F238E27FC236}">
                  <a16:creationId xmlns:a16="http://schemas.microsoft.com/office/drawing/2014/main" xmlns="" id="{5F85993C-1996-482F-8E12-673D32C4B116}"/>
                </a:ext>
              </a:extLst>
            </p:cNvPr>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2" name="Oval 24">
              <a:extLst>
                <a:ext uri="{FF2B5EF4-FFF2-40B4-BE49-F238E27FC236}">
                  <a16:creationId xmlns:a16="http://schemas.microsoft.com/office/drawing/2014/main" xmlns="" id="{A96DC038-5203-4B0F-9C8F-1EBA8A8CFBB3}"/>
                </a:ext>
              </a:extLst>
            </p:cNvPr>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3" name="Oval 25">
              <a:extLst>
                <a:ext uri="{FF2B5EF4-FFF2-40B4-BE49-F238E27FC236}">
                  <a16:creationId xmlns:a16="http://schemas.microsoft.com/office/drawing/2014/main" xmlns="" id="{DF62BC4C-D33D-482D-B7B4-8B22EA5DA3AE}"/>
                </a:ext>
              </a:extLst>
            </p:cNvPr>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4" name="Oval 26">
              <a:extLst>
                <a:ext uri="{FF2B5EF4-FFF2-40B4-BE49-F238E27FC236}">
                  <a16:creationId xmlns:a16="http://schemas.microsoft.com/office/drawing/2014/main" xmlns="" id="{9BABD192-726D-4C81-9FAF-B7E86CE6B304}"/>
                </a:ext>
              </a:extLst>
            </p:cNvPr>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5" name="Oval 27">
              <a:extLst>
                <a:ext uri="{FF2B5EF4-FFF2-40B4-BE49-F238E27FC236}">
                  <a16:creationId xmlns:a16="http://schemas.microsoft.com/office/drawing/2014/main" xmlns="" id="{7A5C3521-6C99-4B15-BE11-E62CDDEEF7D1}"/>
                </a:ext>
              </a:extLst>
            </p:cNvPr>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6" name="Oval 28">
              <a:extLst>
                <a:ext uri="{FF2B5EF4-FFF2-40B4-BE49-F238E27FC236}">
                  <a16:creationId xmlns:a16="http://schemas.microsoft.com/office/drawing/2014/main" xmlns="" id="{8FD1DC70-2C8F-4A1B-B41B-776A74C7C4AE}"/>
                </a:ext>
              </a:extLst>
            </p:cNvPr>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29" name="AutoShape 29">
            <a:extLst>
              <a:ext uri="{FF2B5EF4-FFF2-40B4-BE49-F238E27FC236}">
                <a16:creationId xmlns:a16="http://schemas.microsoft.com/office/drawing/2014/main" xmlns="" id="{02B56895-967D-47C8-AD12-331E29F92163}"/>
              </a:ext>
            </a:extLst>
          </p:cNvPr>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p:txBody>
      </p:sp>
      <p:sp>
        <p:nvSpPr>
          <p:cNvPr id="30" name="AutoShape 30">
            <a:extLst>
              <a:ext uri="{FF2B5EF4-FFF2-40B4-BE49-F238E27FC236}">
                <a16:creationId xmlns:a16="http://schemas.microsoft.com/office/drawing/2014/main" xmlns="" id="{31CCA1A0-2AB7-4173-9AEF-34BCAD69281A}"/>
              </a:ext>
            </a:extLst>
          </p:cNvPr>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nvGrpSpPr>
          <p:cNvPr id="31" name="Group 31">
            <a:extLst>
              <a:ext uri="{FF2B5EF4-FFF2-40B4-BE49-F238E27FC236}">
                <a16:creationId xmlns:a16="http://schemas.microsoft.com/office/drawing/2014/main" xmlns="" id="{DD19F724-A5D7-4AC0-9685-DA7CCB9D1923}"/>
              </a:ext>
            </a:extLst>
          </p:cNvPr>
          <p:cNvGrpSpPr>
            <a:grpSpLocks/>
          </p:cNvGrpSpPr>
          <p:nvPr/>
        </p:nvGrpSpPr>
        <p:grpSpPr bwMode="auto">
          <a:xfrm>
            <a:off x="7695166" y="2973500"/>
            <a:ext cx="2319338" cy="2141538"/>
            <a:chOff x="2113" y="1899"/>
            <a:chExt cx="1461" cy="1349"/>
          </a:xfrm>
        </p:grpSpPr>
        <p:sp>
          <p:nvSpPr>
            <p:cNvPr id="32" name="Rectangle 32">
              <a:extLst>
                <a:ext uri="{FF2B5EF4-FFF2-40B4-BE49-F238E27FC236}">
                  <a16:creationId xmlns:a16="http://schemas.microsoft.com/office/drawing/2014/main" xmlns="" id="{D3DF6B09-70C3-424F-9A28-C7686BCEA3A3}"/>
                </a:ext>
              </a:extLst>
            </p:cNvPr>
            <p:cNvSpPr>
              <a:spLocks noChangeArrowheads="1"/>
            </p:cNvSpPr>
            <p:nvPr/>
          </p:nvSpPr>
          <p:spPr bwMode="auto">
            <a:xfrm>
              <a:off x="2113" y="2313"/>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+7</a:t>
              </a:r>
            </a:p>
          </p:txBody>
        </p:sp>
        <p:sp>
          <p:nvSpPr>
            <p:cNvPr id="33" name="Rectangle 33">
              <a:extLst>
                <a:ext uri="{FF2B5EF4-FFF2-40B4-BE49-F238E27FC236}">
                  <a16:creationId xmlns:a16="http://schemas.microsoft.com/office/drawing/2014/main" xmlns="" id="{4D3D347C-6C08-44A7-A5D7-2A4D8A38123F}"/>
                </a:ext>
              </a:extLst>
            </p:cNvPr>
            <p:cNvSpPr>
              <a:spLocks noChangeArrowheads="1"/>
            </p:cNvSpPr>
            <p:nvPr/>
          </p:nvSpPr>
          <p:spPr bwMode="auto">
            <a:xfrm>
              <a:off x="2187" y="269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8</a:t>
              </a:r>
            </a:p>
          </p:txBody>
        </p:sp>
        <p:sp>
          <p:nvSpPr>
            <p:cNvPr id="34" name="Rectangle 34">
              <a:extLst>
                <a:ext uri="{FF2B5EF4-FFF2-40B4-BE49-F238E27FC236}">
                  <a16:creationId xmlns:a16="http://schemas.microsoft.com/office/drawing/2014/main" xmlns="" id="{4D9C675B-AB14-470C-B912-ABD944555D73}"/>
                </a:ext>
              </a:extLst>
            </p:cNvPr>
            <p:cNvSpPr>
              <a:spLocks noChangeArrowheads="1"/>
            </p:cNvSpPr>
            <p:nvPr/>
          </p:nvSpPr>
          <p:spPr bwMode="auto">
            <a:xfrm>
              <a:off x="2395" y="201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6</a:t>
              </a:r>
            </a:p>
          </p:txBody>
        </p:sp>
        <p:sp>
          <p:nvSpPr>
            <p:cNvPr id="35" name="Rectangle 35">
              <a:extLst>
                <a:ext uri="{FF2B5EF4-FFF2-40B4-BE49-F238E27FC236}">
                  <a16:creationId xmlns:a16="http://schemas.microsoft.com/office/drawing/2014/main" xmlns="" id="{E081E2FA-52C3-4022-BE80-ECB926C19D31}"/>
                </a:ext>
              </a:extLst>
            </p:cNvPr>
            <p:cNvSpPr>
              <a:spLocks noChangeArrowheads="1"/>
            </p:cNvSpPr>
            <p:nvPr/>
          </p:nvSpPr>
          <p:spPr bwMode="auto">
            <a:xfrm>
              <a:off x="2691" y="1899"/>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itchFamily="34" charset="0"/>
                  <a:ea typeface="华文新魏" pitchFamily="2" charset="-122"/>
                </a:rPr>
                <a:t>+5</a:t>
              </a:r>
            </a:p>
          </p:txBody>
        </p:sp>
        <p:sp>
          <p:nvSpPr>
            <p:cNvPr id="36" name="Rectangle 36">
              <a:extLst>
                <a:ext uri="{FF2B5EF4-FFF2-40B4-BE49-F238E27FC236}">
                  <a16:creationId xmlns:a16="http://schemas.microsoft.com/office/drawing/2014/main" xmlns="" id="{CDFA4C5C-CF34-4C76-82B0-02FFE05519D0}"/>
                </a:ext>
              </a:extLst>
            </p:cNvPr>
            <p:cNvSpPr>
              <a:spLocks noChangeArrowheads="1"/>
            </p:cNvSpPr>
            <p:nvPr/>
          </p:nvSpPr>
          <p:spPr bwMode="auto">
            <a:xfrm>
              <a:off x="3109" y="2012"/>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4</a:t>
              </a:r>
            </a:p>
          </p:txBody>
        </p:sp>
        <p:sp>
          <p:nvSpPr>
            <p:cNvPr id="37" name="Rectangle 37">
              <a:extLst>
                <a:ext uri="{FF2B5EF4-FFF2-40B4-BE49-F238E27FC236}">
                  <a16:creationId xmlns:a16="http://schemas.microsoft.com/office/drawing/2014/main" xmlns="" id="{6C7B4C45-F038-4E22-859D-6E6E84438A4A}"/>
                </a:ext>
              </a:extLst>
            </p:cNvPr>
            <p:cNvSpPr>
              <a:spLocks noChangeArrowheads="1"/>
            </p:cNvSpPr>
            <p:nvPr/>
          </p:nvSpPr>
          <p:spPr bwMode="auto">
            <a:xfrm>
              <a:off x="3350" y="231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3</a:t>
              </a:r>
            </a:p>
          </p:txBody>
        </p:sp>
        <p:sp>
          <p:nvSpPr>
            <p:cNvPr id="38" name="Rectangle 38">
              <a:extLst>
                <a:ext uri="{FF2B5EF4-FFF2-40B4-BE49-F238E27FC236}">
                  <a16:creationId xmlns:a16="http://schemas.microsoft.com/office/drawing/2014/main" xmlns="" id="{16EFF756-1C89-49D3-B0CE-33D43AF36EEB}"/>
                </a:ext>
              </a:extLst>
            </p:cNvPr>
            <p:cNvSpPr>
              <a:spLocks noChangeArrowheads="1"/>
            </p:cNvSpPr>
            <p:nvPr/>
          </p:nvSpPr>
          <p:spPr bwMode="auto">
            <a:xfrm>
              <a:off x="3335" y="2686"/>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2</a:t>
              </a:r>
            </a:p>
          </p:txBody>
        </p:sp>
        <p:sp>
          <p:nvSpPr>
            <p:cNvPr id="39" name="Rectangle 39">
              <a:extLst>
                <a:ext uri="{FF2B5EF4-FFF2-40B4-BE49-F238E27FC236}">
                  <a16:creationId xmlns:a16="http://schemas.microsoft.com/office/drawing/2014/main" xmlns="" id="{68B7D20A-2E59-45EC-80CA-62FD0B2FEA24}"/>
                </a:ext>
              </a:extLst>
            </p:cNvPr>
            <p:cNvSpPr>
              <a:spLocks noChangeArrowheads="1"/>
            </p:cNvSpPr>
            <p:nvPr/>
          </p:nvSpPr>
          <p:spPr bwMode="auto">
            <a:xfrm>
              <a:off x="3121" y="2951"/>
              <a:ext cx="223" cy="261"/>
            </a:xfrm>
            <a:prstGeom prst="rect">
              <a:avLst/>
            </a:prstGeom>
            <a:no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1</a:t>
              </a:r>
            </a:p>
          </p:txBody>
        </p:sp>
        <p:sp>
          <p:nvSpPr>
            <p:cNvPr id="40" name="Rectangle 40">
              <a:extLst>
                <a:ext uri="{FF2B5EF4-FFF2-40B4-BE49-F238E27FC236}">
                  <a16:creationId xmlns:a16="http://schemas.microsoft.com/office/drawing/2014/main" xmlns="" id="{CE76EFAB-351C-4C36-A193-0BC693B71D8E}"/>
                </a:ext>
              </a:extLst>
            </p:cNvPr>
            <p:cNvSpPr>
              <a:spLocks noChangeArrowheads="1"/>
            </p:cNvSpPr>
            <p:nvPr/>
          </p:nvSpPr>
          <p:spPr bwMode="auto">
            <a:xfrm>
              <a:off x="2404" y="298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9</a:t>
              </a:r>
            </a:p>
          </p:txBody>
        </p:sp>
      </p:grpSp>
      <p:sp>
        <p:nvSpPr>
          <p:cNvPr id="41" name="Oval 51">
            <a:extLst>
              <a:ext uri="{FF2B5EF4-FFF2-40B4-BE49-F238E27FC236}">
                <a16:creationId xmlns:a16="http://schemas.microsoft.com/office/drawing/2014/main" xmlns="" id="{0142EEC5-061F-48D5-9174-96CEAF90FC50}"/>
              </a:ext>
            </a:extLst>
          </p:cNvPr>
          <p:cNvSpPr>
            <a:spLocks noChangeArrowheads="1"/>
          </p:cNvSpPr>
          <p:nvPr/>
        </p:nvSpPr>
        <p:spPr bwMode="auto">
          <a:xfrm>
            <a:off x="8693704" y="4683237"/>
            <a:ext cx="444500" cy="431800"/>
          </a:xfrm>
          <a:prstGeom prst="ellipse">
            <a:avLst/>
          </a:prstGeom>
          <a:noFill/>
          <a:ln w="38100" algn="ctr">
            <a:solidFill>
              <a:srgbClr val="0099FF"/>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2" name="图片 41">
            <a:extLst>
              <a:ext uri="{FF2B5EF4-FFF2-40B4-BE49-F238E27FC236}">
                <a16:creationId xmlns:a16="http://schemas.microsoft.com/office/drawing/2014/main" xmlns="" id="{D6AEDC6A-A53E-4431-99A4-01EF75C57F7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704497" y="1244244"/>
            <a:ext cx="5499228" cy="1955800"/>
          </a:xfrm>
          <a:prstGeom prst="rect">
            <a:avLst/>
          </a:prstGeom>
        </p:spPr>
      </p:pic>
    </p:spTree>
    <p:extLst>
      <p:ext uri="{BB962C8B-B14F-4D97-AF65-F5344CB8AC3E}">
        <p14:creationId xmlns:p14="http://schemas.microsoft.com/office/powerpoint/2010/main" val="105474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F892EF-3DE1-4E3F-BEEA-B41858561DD0}"/>
              </a:ext>
            </a:extLst>
          </p:cNvPr>
          <p:cNvSpPr>
            <a:spLocks noGrp="1"/>
          </p:cNvSpPr>
          <p:nvPr>
            <p:ph type="title"/>
          </p:nvPr>
        </p:nvSpPr>
        <p:spPr/>
        <p:txBody>
          <a:bodyPr/>
          <a:lstStyle/>
          <a:p>
            <a:r>
              <a:rPr lang="zh-CN" altLang="en-US" dirty="0"/>
              <a:t>莱布尼兹乘法机</a:t>
            </a:r>
          </a:p>
        </p:txBody>
      </p:sp>
      <p:sp>
        <p:nvSpPr>
          <p:cNvPr id="3" name="内容占位符 2">
            <a:extLst>
              <a:ext uri="{FF2B5EF4-FFF2-40B4-BE49-F238E27FC236}">
                <a16:creationId xmlns:a16="http://schemas.microsoft.com/office/drawing/2014/main" xmlns="" id="{FF471325-E9B4-4DA0-94EE-6F8ABCF87D88}"/>
              </a:ext>
            </a:extLst>
          </p:cNvPr>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p>
          <a:p>
            <a:r>
              <a:rPr lang="zh-CN" altLang="en-US" sz="2400" dirty="0">
                <a:solidFill>
                  <a:srgbClr val="ED7D31"/>
                </a:solidFill>
              </a:rPr>
              <a:t>步进轮</a:t>
            </a:r>
            <a:r>
              <a:rPr lang="zh-CN" altLang="en-US" sz="2400" dirty="0"/>
              <a:t>可利用多次加法完成乘法</a:t>
            </a:r>
          </a:p>
          <a:p>
            <a:r>
              <a:rPr lang="zh-CN" altLang="en-US" sz="2400" dirty="0"/>
              <a:t>可以运行完整四则运算。</a:t>
            </a:r>
          </a:p>
          <a:p>
            <a:r>
              <a:rPr lang="zh-CN" altLang="en-US" sz="2400" dirty="0"/>
              <a:t>提出了</a:t>
            </a:r>
            <a:r>
              <a:rPr lang="zh-CN" altLang="en-US" sz="2400" dirty="0">
                <a:latin typeface="宋体" pitchFamily="2" charset="-122"/>
              </a:rPr>
              <a:t>“</a:t>
            </a:r>
            <a:r>
              <a:rPr lang="zh-CN" altLang="en-US" sz="2400" dirty="0">
                <a:solidFill>
                  <a:schemeClr val="accent2"/>
                </a:solidFill>
              </a:rPr>
              <a:t>可以用机械代替人进行繁琐重复的计算工作</a:t>
            </a:r>
            <a:r>
              <a:rPr lang="zh-CN" altLang="en-US" sz="2400" dirty="0">
                <a:latin typeface="宋体" pitchFamily="2" charset="-122"/>
              </a:rPr>
              <a:t>”</a:t>
            </a:r>
            <a:r>
              <a:rPr lang="zh-CN" altLang="en-US" sz="2400" dirty="0"/>
              <a:t>的伟大思想。</a:t>
            </a:r>
          </a:p>
          <a:p>
            <a:endParaRPr lang="zh-CN" altLang="en-US" sz="2400" dirty="0"/>
          </a:p>
        </p:txBody>
      </p:sp>
      <p:pic>
        <p:nvPicPr>
          <p:cNvPr id="10" name="Picture 8" descr="1-21">
            <a:extLst>
              <a:ext uri="{FF2B5EF4-FFF2-40B4-BE49-F238E27FC236}">
                <a16:creationId xmlns:a16="http://schemas.microsoft.com/office/drawing/2014/main" xmlns="" id="{50FD97D0-4D28-43ED-A9E1-9C75C923DB3B}"/>
              </a:ext>
            </a:extLst>
          </p:cNvPr>
          <p:cNvPicPr>
            <a:picLocks noChangeAspect="1" noChangeArrowheads="1"/>
          </p:cNvPicPr>
          <p:nvPr/>
        </p:nvPicPr>
        <p:blipFill>
          <a:blip r:embed="rId2"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a:extLst>
              <a:ext uri="{FF2B5EF4-FFF2-40B4-BE49-F238E27FC236}">
                <a16:creationId xmlns:a16="http://schemas.microsoft.com/office/drawing/2014/main" xmlns="" id="{0D04EF72-2293-418D-8875-055605506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a:extLst>
              <a:ext uri="{FF2B5EF4-FFF2-40B4-BE49-F238E27FC236}">
                <a16:creationId xmlns:a16="http://schemas.microsoft.com/office/drawing/2014/main" xmlns="" id="{0C9FB760-771A-4FFF-9A83-B95D321EF1F6}"/>
              </a:ext>
            </a:extLst>
          </p:cNvPr>
          <p:cNvPicPr>
            <a:picLocks noChangeAspect="1"/>
          </p:cNvPicPr>
          <p:nvPr/>
        </p:nvPicPr>
        <p:blipFill rotWithShape="1">
          <a:blip r:embed="rId4"/>
          <a:srcRect b="6621"/>
          <a:stretch/>
        </p:blipFill>
        <p:spPr>
          <a:xfrm>
            <a:off x="831892" y="1203979"/>
            <a:ext cx="1794350" cy="2305964"/>
          </a:xfrm>
          <a:prstGeom prst="rect">
            <a:avLst/>
          </a:prstGeom>
        </p:spPr>
      </p:pic>
    </p:spTree>
    <p:extLst>
      <p:ext uri="{BB962C8B-B14F-4D97-AF65-F5344CB8AC3E}">
        <p14:creationId xmlns:p14="http://schemas.microsoft.com/office/powerpoint/2010/main" val="2821430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headEnd/>
            <a:tailEnd/>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itchFamily="34" charset="-122"/>
                <a:ea typeface="微软雅黑" pitchFamily="34" charset="-122"/>
              </a:rPr>
              <a:t>编程序？？？</a:t>
            </a:r>
          </a:p>
        </p:txBody>
      </p:sp>
      <p:pic>
        <p:nvPicPr>
          <p:cNvPr id="5" name="Picture 4" descr="jacquard-coverlet-delong"/>
          <p:cNvPicPr>
            <a:picLocks noChangeAspect="1" noChangeArrowheads="1"/>
          </p:cNvPicPr>
          <p:nvPr/>
        </p:nvPicPr>
        <p:blipFill>
          <a:blip r:embed="rId2"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3"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4" cstate="print"/>
          <a:srcRect/>
          <a:stretch>
            <a:fillRect/>
          </a:stretch>
        </p:blipFill>
        <p:spPr bwMode="auto">
          <a:xfrm>
            <a:off x="6698196" y="1104646"/>
            <a:ext cx="3966261" cy="5010013"/>
          </a:xfrm>
          <a:prstGeom prst="rect">
            <a:avLst/>
          </a:prstGeom>
          <a:noFill/>
          <a:ln w="9525">
            <a:noFill/>
            <a:miter lim="800000"/>
            <a:headEnd/>
            <a:tailEnd/>
          </a:ln>
        </p:spPr>
      </p:pic>
    </p:spTree>
    <p:extLst>
      <p:ext uri="{BB962C8B-B14F-4D97-AF65-F5344CB8AC3E}">
        <p14:creationId xmlns:p14="http://schemas.microsoft.com/office/powerpoint/2010/main" val="255129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程序控制思想的萌芽</a:t>
            </a:r>
          </a:p>
        </p:txBody>
      </p:sp>
      <p:sp>
        <p:nvSpPr>
          <p:cNvPr id="25604" name="Rectangle 3"/>
          <p:cNvSpPr>
            <a:spLocks noGrp="1" noChangeArrowheads="1"/>
          </p:cNvSpPr>
          <p:nvPr>
            <p:ph idx="1"/>
          </p:nvPr>
        </p:nvSpPr>
        <p:spPr>
          <a:xfrm>
            <a:off x="487823" y="942764"/>
            <a:ext cx="5104903" cy="5637024"/>
          </a:xfrm>
        </p:spPr>
        <p:txBody>
          <a:bodyPr/>
          <a:lstStyle/>
          <a:p>
            <a:pPr algn="just" eaLnBrk="1" hangingPunct="1">
              <a:lnSpc>
                <a:spcPct val="150000"/>
              </a:lnSpc>
            </a:pPr>
            <a:r>
              <a:rPr lang="zh-CN" altLang="en-US" dirty="0"/>
              <a:t>如何将人的思想传送给机器，让机器按人的意志自动执行。 </a:t>
            </a:r>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dirty="0">
                <a:solidFill>
                  <a:srgbClr val="C00000"/>
                </a:solidFill>
              </a:rPr>
              <a:t>穿孔卡片</a:t>
            </a:r>
            <a:r>
              <a:rPr lang="zh-CN" altLang="en-US" dirty="0"/>
              <a:t>的自动提花机。</a:t>
            </a:r>
          </a:p>
          <a:p>
            <a:pPr algn="just" eaLnBrk="1" hangingPunct="1">
              <a:lnSpc>
                <a:spcPct val="150000"/>
              </a:lnSpc>
            </a:pPr>
            <a:r>
              <a:rPr lang="zh-CN" altLang="en-US" dirty="0"/>
              <a:t>编程序＝编织花布</a:t>
            </a:r>
          </a:p>
        </p:txBody>
      </p:sp>
      <p:pic>
        <p:nvPicPr>
          <p:cNvPr id="7" name="Picture 4" descr="jacquard-head-cards-right"/>
          <p:cNvPicPr>
            <a:picLocks noChangeAspect="1" noChangeArrowheads="1"/>
          </p:cNvPicPr>
          <p:nvPr/>
        </p:nvPicPr>
        <p:blipFill>
          <a:blip r:embed="rId3"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4" cstate="print"/>
          <a:srcRect/>
          <a:stretch>
            <a:fillRect/>
          </a:stretch>
        </p:blipFill>
        <p:spPr bwMode="auto">
          <a:xfrm>
            <a:off x="7931888" y="3676215"/>
            <a:ext cx="3394102" cy="2586362"/>
          </a:xfrm>
          <a:prstGeom prst="rect">
            <a:avLst/>
          </a:prstGeom>
          <a:noFill/>
          <a:ln w="9525">
            <a:noFill/>
            <a:miter lim="800000"/>
            <a:headEnd/>
            <a:tailEnd/>
          </a:ln>
        </p:spPr>
      </p:pic>
    </p:spTree>
    <p:extLst>
      <p:ext uri="{BB962C8B-B14F-4D97-AF65-F5344CB8AC3E}">
        <p14:creationId xmlns:p14="http://schemas.microsoft.com/office/powerpoint/2010/main" val="131181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1821</a:t>
            </a:r>
            <a:r>
              <a:rPr lang="zh-CN" altLang="en-US" dirty="0"/>
              <a:t>年</a:t>
            </a:r>
            <a:r>
              <a:rPr lang="en-US" altLang="zh-CN" dirty="0"/>
              <a:t>Babbage</a:t>
            </a:r>
            <a:r>
              <a:rPr lang="zh-CN" altLang="en-US" dirty="0"/>
              <a:t>差分机</a:t>
            </a:r>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年，英国数学家巴贝奇发明差分机，专门用于航海和天文计算。可处理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p>
          <a:p>
            <a:pPr algn="just">
              <a:lnSpc>
                <a:spcPct val="150000"/>
              </a:lnSpc>
            </a:pPr>
            <a:r>
              <a:rPr lang="zh-CN" altLang="en-US" dirty="0">
                <a:latin typeface="宋体" pitchFamily="2" charset="-122"/>
              </a:rPr>
              <a:t>“</a:t>
            </a:r>
            <a:r>
              <a:rPr lang="zh-CN" altLang="en-US" dirty="0"/>
              <a:t>差分</a:t>
            </a:r>
            <a:r>
              <a:rPr lang="zh-CN" altLang="en-US" dirty="0">
                <a:latin typeface="宋体" pitchFamily="2" charset="-122"/>
              </a:rPr>
              <a:t>”</a:t>
            </a:r>
            <a:r>
              <a:rPr lang="zh-CN" altLang="en-US" dirty="0"/>
              <a:t>是把函数表的复杂算式转化为差分运算，用简单的加法代替平方运算。</a:t>
            </a:r>
          </a:p>
          <a:p>
            <a:pPr algn="just">
              <a:lnSpc>
                <a:spcPct val="150000"/>
              </a:lnSpc>
            </a:pPr>
            <a:r>
              <a:rPr lang="en-US" altLang="zh-CN" dirty="0"/>
              <a:t>20</a:t>
            </a:r>
            <a:r>
              <a:rPr lang="zh-CN" altLang="en-US" dirty="0"/>
              <a:t>岁的巴贝奇从自动提花编织机上获得了灵感，差分机设计闪烁出了程序控制的灵光──它能够按照设计者的旨意，自动处理不同函数。 </a:t>
            </a:r>
          </a:p>
          <a:p>
            <a:pPr algn="just"/>
            <a:endParaRPr lang="zh-CN" altLang="en-US" dirty="0"/>
          </a:p>
        </p:txBody>
      </p:sp>
      <p:pic>
        <p:nvPicPr>
          <p:cNvPr id="6" name="图片 5">
            <a:extLst>
              <a:ext uri="{FF2B5EF4-FFF2-40B4-BE49-F238E27FC236}">
                <a16:creationId xmlns:a16="http://schemas.microsoft.com/office/drawing/2014/main" xmlns="" id="{C8044FA5-AC2F-4249-A97E-D8328BEFF10C}"/>
              </a:ext>
            </a:extLst>
          </p:cNvPr>
          <p:cNvPicPr>
            <a:picLocks noChangeAspect="1"/>
          </p:cNvPicPr>
          <p:nvPr/>
        </p:nvPicPr>
        <p:blipFill>
          <a:blip r:embed="rId2"/>
          <a:stretch>
            <a:fillRect/>
          </a:stretch>
        </p:blipFill>
        <p:spPr>
          <a:xfrm>
            <a:off x="8014179" y="2199832"/>
            <a:ext cx="3457575" cy="4095750"/>
          </a:xfrm>
          <a:prstGeom prst="rect">
            <a:avLst/>
          </a:prstGeom>
        </p:spPr>
      </p:pic>
    </p:spTree>
    <p:extLst>
      <p:ext uri="{BB962C8B-B14F-4D97-AF65-F5344CB8AC3E}">
        <p14:creationId xmlns:p14="http://schemas.microsoft.com/office/powerpoint/2010/main" val="423299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dirty="0"/>
              <a:t>三个具有现代意义的装置</a:t>
            </a:r>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p>
          <a:p>
            <a:pPr lvl="1">
              <a:lnSpc>
                <a:spcPct val="150000"/>
              </a:lnSpc>
            </a:pPr>
            <a:r>
              <a:rPr lang="zh-CN" altLang="en-US" sz="2400" dirty="0"/>
              <a:t>乘法以累次加来实现</a:t>
            </a:r>
          </a:p>
          <a:p>
            <a:pPr lvl="1">
              <a:lnSpc>
                <a:spcPct val="150000"/>
              </a:lnSpc>
            </a:pPr>
            <a:r>
              <a:rPr lang="zh-CN" altLang="en-US" sz="2400" dirty="0"/>
              <a:t>控制操作顺序，数据选择，结果输出</a:t>
            </a:r>
          </a:p>
          <a:p>
            <a:pPr>
              <a:lnSpc>
                <a:spcPct val="150000"/>
              </a:lnSpc>
            </a:pPr>
            <a:r>
              <a:rPr lang="zh-CN" altLang="en-US" dirty="0"/>
              <a:t>最早采用寄存器来存储数据</a:t>
            </a:r>
            <a:endParaRPr lang="en-US" altLang="zh-CN" dirty="0"/>
          </a:p>
          <a:p>
            <a:pPr>
              <a:lnSpc>
                <a:spcPct val="150000"/>
              </a:lnSpc>
            </a:pPr>
            <a:r>
              <a:rPr lang="zh-CN" altLang="en-US" dirty="0"/>
              <a:t>早期程序设计思想的萌芽</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extLst>
      <p:ext uri="{BB962C8B-B14F-4D97-AF65-F5344CB8AC3E}">
        <p14:creationId xmlns:p14="http://schemas.microsoft.com/office/powerpoint/2010/main" val="129060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p>
          <a:p>
            <a:pPr algn="just">
              <a:lnSpc>
                <a:spcPct val="150000"/>
              </a:lnSpc>
            </a:pPr>
            <a:r>
              <a:rPr lang="zh-CN" altLang="en-US" dirty="0"/>
              <a:t>讨论预言了通用计算机的作用，控制卡、数据卡、操作卡 </a:t>
            </a:r>
          </a:p>
          <a:p>
            <a:pPr algn="just">
              <a:lnSpc>
                <a:spcPct val="150000"/>
              </a:lnSpc>
            </a:pPr>
            <a:r>
              <a:rPr lang="zh-CN" altLang="en-US" dirty="0"/>
              <a:t>提出</a:t>
            </a:r>
            <a:r>
              <a:rPr lang="zh-CN" altLang="en-US" dirty="0">
                <a:solidFill>
                  <a:srgbClr val="FF0000"/>
                </a:solidFill>
              </a:rPr>
              <a:t>存储位置</a:t>
            </a:r>
            <a:r>
              <a:rPr lang="zh-CN" altLang="en-US" dirty="0"/>
              <a:t>或</a:t>
            </a:r>
            <a:r>
              <a:rPr lang="zh-CN" altLang="en-US" dirty="0">
                <a:solidFill>
                  <a:srgbClr val="FF0000"/>
                </a:solidFill>
              </a:rPr>
              <a:t>地址</a:t>
            </a:r>
            <a:r>
              <a:rPr lang="zh-CN" altLang="en-US" dirty="0"/>
              <a:t>的想法  </a:t>
            </a:r>
          </a:p>
          <a:p>
            <a:pPr algn="just">
              <a:lnSpc>
                <a:spcPct val="150000"/>
              </a:lnSpc>
            </a:pPr>
            <a:r>
              <a:rPr lang="zh-CN" altLang="en-US" dirty="0"/>
              <a:t>“循环”</a:t>
            </a:r>
            <a:r>
              <a:rPr lang="en-US" altLang="zh-CN" dirty="0"/>
              <a:t>(looping)</a:t>
            </a:r>
            <a:r>
              <a:rPr lang="zh-CN" altLang="en-US" dirty="0"/>
              <a:t>的概念</a:t>
            </a:r>
          </a:p>
          <a:p>
            <a:pPr algn="just">
              <a:lnSpc>
                <a:spcPct val="150000"/>
              </a:lnSpc>
            </a:pPr>
            <a:r>
              <a:rPr lang="zh-CN" altLang="en-US" dirty="0"/>
              <a:t>三角函数和级数相乘程序、贝努利函数程序  </a:t>
            </a:r>
          </a:p>
          <a:p>
            <a:pPr algn="just"/>
            <a:endParaRPr lang="zh-CN" altLang="en-US" dirty="0"/>
          </a:p>
        </p:txBody>
      </p:sp>
      <p:pic>
        <p:nvPicPr>
          <p:cNvPr id="6" name="图片 5">
            <a:extLst>
              <a:ext uri="{FF2B5EF4-FFF2-40B4-BE49-F238E27FC236}">
                <a16:creationId xmlns:a16="http://schemas.microsoft.com/office/drawing/2014/main" xmlns="" id="{F91B8FAC-6A75-41F7-BA20-2FB7DB3CB1B5}"/>
              </a:ext>
            </a:extLst>
          </p:cNvPr>
          <p:cNvPicPr>
            <a:picLocks noChangeAspect="1"/>
          </p:cNvPicPr>
          <p:nvPr/>
        </p:nvPicPr>
        <p:blipFill>
          <a:blip r:embed="rId3">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extLst>
      <p:ext uri="{BB962C8B-B14F-4D97-AF65-F5344CB8AC3E}">
        <p14:creationId xmlns:p14="http://schemas.microsoft.com/office/powerpoint/2010/main" val="339945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3"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p:txBody>
          <a:bodyPr/>
          <a:lstStyle/>
          <a:p>
            <a:pPr eaLnBrk="1" hangingPunct="1"/>
            <a:r>
              <a:rPr lang="en-US" altLang="zh-CN" sz="2400" dirty="0"/>
              <a:t>1940  Mechanical analog machines Lord Kelvin </a:t>
            </a:r>
          </a:p>
        </p:txBody>
      </p:sp>
      <p:sp>
        <p:nvSpPr>
          <p:cNvPr id="34820" name="Rectangle 3"/>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ltLang="zh-CN" i="1">
                <a:solidFill>
                  <a:srgbClr val="000000"/>
                </a:solidFill>
                <a:latin typeface="Arial" pitchFamily="34" charset="0"/>
                <a:ea typeface="华文细黑" pitchFamily="2" charset="-122"/>
              </a:rPr>
              <a:t/>
            </a: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ltLang="zh-CN" i="1">
                <a:solidFill>
                  <a:srgbClr val="000000"/>
                </a:solidFill>
                <a:latin typeface="Arial" pitchFamily="34" charset="0"/>
                <a:ea typeface="华文细黑" pitchFamily="2" charset="-122"/>
              </a:rPr>
              <a:t/>
            </a: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extLst>
      <p:ext uri="{BB962C8B-B14F-4D97-AF65-F5344CB8AC3E}">
        <p14:creationId xmlns:p14="http://schemas.microsoft.com/office/powerpoint/2010/main" val="145693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飛鱼牌手摇计算机</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169" y="1198935"/>
            <a:ext cx="6713662" cy="4987292"/>
          </a:xfrm>
        </p:spPr>
      </p:pic>
    </p:spTree>
    <p:extLst>
      <p:ext uri="{BB962C8B-B14F-4D97-AF65-F5344CB8AC3E}">
        <p14:creationId xmlns:p14="http://schemas.microsoft.com/office/powerpoint/2010/main" val="94586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 </a:t>
            </a:r>
            <a:r>
              <a:rPr lang="en-US" altLang="zh-CN" dirty="0"/>
              <a:t>---</a:t>
            </a:r>
            <a:r>
              <a:rPr lang="zh-CN" altLang="en-US" dirty="0"/>
              <a:t>  机械到电的飞跃</a:t>
            </a:r>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霍勒斯博士发明穿孔卡片，是电脑软件的雏形</a:t>
            </a:r>
          </a:p>
          <a:p>
            <a:pPr>
              <a:lnSpc>
                <a:spcPct val="130000"/>
              </a:lnSpc>
            </a:pPr>
            <a:r>
              <a:rPr lang="en-US" altLang="zh-CN" dirty="0"/>
              <a:t>1888</a:t>
            </a:r>
            <a:r>
              <a:rPr lang="zh-CN" altLang="en-US" dirty="0"/>
              <a:t>年赫尔曼发明了制表机，它采用穿孔卡片进行数据处理，并用电气控制技术取代了纯机械装置。</a:t>
            </a:r>
          </a:p>
          <a:p>
            <a:endParaRPr lang="zh-CN" alt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1829"/>
          <a:stretch/>
        </p:blipFill>
        <p:spPr>
          <a:xfrm>
            <a:off x="8844828" y="2877478"/>
            <a:ext cx="2705408" cy="34382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extLst>
      <p:ext uri="{BB962C8B-B14F-4D97-AF65-F5344CB8AC3E}">
        <p14:creationId xmlns:p14="http://schemas.microsoft.com/office/powerpoint/2010/main" val="64892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一、计算机系统概述</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683084" y="5224269"/>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1" descr="C:\Users\tiger\AppData\Local\Microsoft\Windows\Temporary Internet Files\Content.IE5\W11K6U1A\MC900310822[1].wmf">
            <a:extLst>
              <a:ext uri="{FF2B5EF4-FFF2-40B4-BE49-F238E27FC236}">
                <a16:creationId xmlns:a16="http://schemas.microsoft.com/office/drawing/2014/main" xmlns="" id="{C58380F8-D507-4B30-9042-B7D09C515465}"/>
              </a:ext>
            </a:extLst>
          </p:cNvPr>
          <p:cNvPicPr>
            <a:picLocks noChangeAspect="1" noChangeArrowheads="1"/>
          </p:cNvPicPr>
          <p:nvPr/>
        </p:nvPicPr>
        <p:blipFill>
          <a:blip r:embed="rId8" cstate="print"/>
          <a:srcRect/>
          <a:stretch>
            <a:fillRect/>
          </a:stretch>
        </p:blipFill>
        <p:spPr bwMode="auto">
          <a:xfrm>
            <a:off x="9803006" y="4612390"/>
            <a:ext cx="1885480" cy="1998445"/>
          </a:xfrm>
          <a:prstGeom prst="rect">
            <a:avLst/>
          </a:prstGeom>
          <a:noFill/>
        </p:spPr>
      </p:pic>
      <p:pic>
        <p:nvPicPr>
          <p:cNvPr id="5" name="图片 4">
            <a:extLst>
              <a:ext uri="{FF2B5EF4-FFF2-40B4-BE49-F238E27FC236}">
                <a16:creationId xmlns:a16="http://schemas.microsoft.com/office/drawing/2014/main" xmlns="" id="{A3CF4877-1CD2-41D2-AD25-E0E0CCA8CFFB}"/>
              </a:ext>
            </a:extLst>
          </p:cNvPr>
          <p:cNvPicPr>
            <a:picLocks noChangeAspect="1"/>
          </p:cNvPicPr>
          <p:nvPr/>
        </p:nvPicPr>
        <p:blipFill>
          <a:blip r:embed="rId9"/>
          <a:stretch>
            <a:fillRect/>
          </a:stretch>
        </p:blipFill>
        <p:spPr>
          <a:xfrm>
            <a:off x="-286581" y="1863284"/>
            <a:ext cx="4296880" cy="793906"/>
          </a:xfrm>
          <a:prstGeom prst="rect">
            <a:avLst/>
          </a:prstGeom>
        </p:spPr>
      </p:pic>
      <p:pic>
        <p:nvPicPr>
          <p:cNvPr id="2" name="图片 1">
            <a:extLst>
              <a:ext uri="{FF2B5EF4-FFF2-40B4-BE49-F238E27FC236}">
                <a16:creationId xmlns:a16="http://schemas.microsoft.com/office/drawing/2014/main" xmlns="" id="{75403D88-4F54-46F5-8077-632E96903223}"/>
              </a:ext>
            </a:extLst>
          </p:cNvPr>
          <p:cNvPicPr>
            <a:picLocks noChangeAspect="1"/>
          </p:cNvPicPr>
          <p:nvPr/>
        </p:nvPicPr>
        <p:blipFill>
          <a:blip r:embed="rId10"/>
          <a:stretch>
            <a:fillRect/>
          </a:stretch>
        </p:blipFill>
        <p:spPr>
          <a:xfrm>
            <a:off x="1090648" y="5233628"/>
            <a:ext cx="1542422" cy="755970"/>
          </a:xfrm>
          <a:prstGeom prst="rect">
            <a:avLst/>
          </a:prstGeom>
        </p:spPr>
      </p:pic>
    </p:spTree>
    <p:extLst>
      <p:ext uri="{BB962C8B-B14F-4D97-AF65-F5344CB8AC3E}">
        <p14:creationId xmlns:p14="http://schemas.microsoft.com/office/powerpoint/2010/main" val="1763692364"/>
      </p:ext>
    </p:extLst>
  </p:cSld>
  <p:clrMapOvr>
    <a:masterClrMapping/>
  </p:clrMapOvr>
  <p:transition spd="slow" advClick="0" advTm="8400">
    <p:fade/>
  </p:transition>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p>
        </p:txBody>
      </p:sp>
      <p:graphicFrame>
        <p:nvGraphicFramePr>
          <p:cNvPr id="8" name="Object 5"/>
          <p:cNvGraphicFramePr>
            <a:graphicFrameLocks noGrp="1" noChangeAspect="1"/>
          </p:cNvGraphicFramePr>
          <p:nvPr>
            <p:ph sz="quarter" idx="4294967295"/>
            <p:extLst>
              <p:ext uri="{D42A27DB-BD31-4B8C-83A1-F6EECF244321}">
                <p14:modId xmlns:p14="http://schemas.microsoft.com/office/powerpoint/2010/main" val="1183686265"/>
              </p:ext>
            </p:extLst>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5285" name="Image" r:id="rId3" imgW="5866667" imgH="2653968" progId="">
                  <p:embed/>
                </p:oleObj>
              </mc:Choice>
              <mc:Fallback>
                <p:oleObj name="Image" r:id="rId3" imgW="5866667" imgH="2653968" progId="">
                  <p:embed/>
                  <p:pic>
                    <p:nvPicPr>
                      <p:cNvPr id="49050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a:ex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5" cstate="print"/>
          <a:srcRect/>
          <a:stretch>
            <a:fillRect/>
          </a:stretch>
        </p:blipFill>
        <p:spPr>
          <a:xfrm>
            <a:off x="562534" y="4115583"/>
            <a:ext cx="7261674" cy="1063317"/>
          </a:xfrm>
          <a:prstGeom prst="rect">
            <a:avLst/>
          </a:prstGeom>
          <a:noFill/>
        </p:spPr>
      </p:pic>
      <p:pic>
        <p:nvPicPr>
          <p:cNvPr id="6" name="Picture 2" descr="Another Card Reader Punch">
            <a:extLst>
              <a:ext uri="{FF2B5EF4-FFF2-40B4-BE49-F238E27FC236}">
                <a16:creationId xmlns:a16="http://schemas.microsoft.com/office/drawing/2014/main" xmlns="" id="{AAA8B79E-0BFC-4F4F-84AE-041ECD2EE94F}"/>
              </a:ext>
            </a:extLst>
          </p:cNvPr>
          <p:cNvPicPr>
            <a:picLocks noChangeAspect="1" noChangeArrowheads="1"/>
          </p:cNvPicPr>
          <p:nvPr/>
        </p:nvPicPr>
        <p:blipFill>
          <a:blip r:embed="rId6"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a:extLst>
              <a:ext uri="{FF2B5EF4-FFF2-40B4-BE49-F238E27FC236}">
                <a16:creationId xmlns:a16="http://schemas.microsoft.com/office/drawing/2014/main" xmlns="" id="{9B1F58E3-91F7-49DF-B078-9FC2381FA2BE}"/>
              </a:ext>
            </a:extLst>
          </p:cNvPr>
          <p:cNvPicPr>
            <a:picLocks noChangeAspect="1" noChangeArrowheads="1"/>
          </p:cNvPicPr>
          <p:nvPr/>
        </p:nvPicPr>
        <p:blipFill>
          <a:blip r:embed="rId7" cstate="print"/>
          <a:srcRect/>
          <a:stretch>
            <a:fillRect/>
          </a:stretch>
        </p:blipFill>
        <p:spPr bwMode="auto">
          <a:xfrm>
            <a:off x="7354186" y="1091236"/>
            <a:ext cx="3810000" cy="2464233"/>
          </a:xfrm>
          <a:prstGeom prst="rect">
            <a:avLst/>
          </a:prstGeom>
          <a:noFill/>
          <a:ln w="9525">
            <a:noFill/>
            <a:miter lim="800000"/>
            <a:headEnd/>
            <a:tailEnd/>
          </a:ln>
        </p:spPr>
      </p:pic>
    </p:spTree>
    <p:extLst>
      <p:ext uri="{BB962C8B-B14F-4D97-AF65-F5344CB8AC3E}">
        <p14:creationId xmlns:p14="http://schemas.microsoft.com/office/powerpoint/2010/main" val="390434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a:t>Punched card</a:t>
            </a:r>
          </a:p>
        </p:txBody>
      </p:sp>
      <p:pic>
        <p:nvPicPr>
          <p:cNvPr id="491522" name="Picture 2" descr="Open Carrying Box"/>
          <p:cNvPicPr>
            <a:picLocks noChangeAspect="1" noChangeArrowheads="1"/>
          </p:cNvPicPr>
          <p:nvPr/>
        </p:nvPicPr>
        <p:blipFill rotWithShape="1">
          <a:blip r:embed="rId3" cstate="print"/>
          <a:srcRect l="-434" t="26587" r="434" b="-5496"/>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4" cstate="print"/>
          <a:srcRect t="10670"/>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headEnd/>
            <a:tailEnd/>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2000 cards,</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6.6 Kg</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 20 Kbytes</a:t>
            </a:r>
          </a:p>
          <a:p>
            <a:pPr algn="ctr" fontAlgn="base">
              <a:lnSpc>
                <a:spcPct val="130000"/>
              </a:lnSpc>
              <a:spcBef>
                <a:spcPct val="0"/>
              </a:spcBef>
              <a:spcAft>
                <a:spcPct val="0"/>
              </a:spcAft>
            </a:pPr>
            <a:endParaRPr lang="en-US" altLang="zh-CN" sz="2400" i="1" dirty="0">
              <a:solidFill>
                <a:srgbClr val="000000"/>
              </a:solidFill>
              <a:latin typeface="Arial" pitchFamily="34" charset="0"/>
              <a:ea typeface="华文细黑" pitchFamily="2" charset="-122"/>
            </a:endParaRPr>
          </a:p>
        </p:txBody>
      </p:sp>
    </p:spTree>
    <p:extLst>
      <p:ext uri="{BB962C8B-B14F-4D97-AF65-F5344CB8AC3E}">
        <p14:creationId xmlns:p14="http://schemas.microsoft.com/office/powerpoint/2010/main" val="65374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a:t>
            </a:r>
          </a:p>
        </p:txBody>
      </p:sp>
      <p:sp>
        <p:nvSpPr>
          <p:cNvPr id="3" name="内容占位符 2"/>
          <p:cNvSpPr>
            <a:spLocks noGrp="1"/>
          </p:cNvSpPr>
          <p:nvPr>
            <p:ph idx="1"/>
          </p:nvPr>
        </p:nvSpPr>
        <p:spPr>
          <a:xfrm>
            <a:off x="487822" y="942764"/>
            <a:ext cx="6774215" cy="3980110"/>
          </a:xfrm>
        </p:spPr>
        <p:txBody>
          <a:bodyPr/>
          <a:lstStyle/>
          <a:p>
            <a:pPr algn="just"/>
            <a:r>
              <a:rPr lang="en-US" altLang="zh-CN" sz="2800" dirty="0"/>
              <a:t>1890</a:t>
            </a:r>
            <a:r>
              <a:rPr lang="zh-CN" altLang="en-US" sz="2800" dirty="0"/>
              <a:t>年，美国人口普查全部采用了霍勒斯制表机。</a:t>
            </a:r>
            <a:r>
              <a:rPr lang="en-US" altLang="zh-CN" sz="2800" dirty="0"/>
              <a:t>1900</a:t>
            </a:r>
            <a:r>
              <a:rPr lang="zh-CN" altLang="en-US" sz="2800" dirty="0"/>
              <a:t>年美国人口普查由于采用了制表机，全部统计处理工作只用了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p>
          <a:p>
            <a:pPr algn="just"/>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dirty="0"/>
              <a:t>CTR</a:t>
            </a:r>
            <a:r>
              <a:rPr lang="zh-CN" altLang="en-US" sz="2800" dirty="0"/>
              <a:t>（计算制表记录）公司</a:t>
            </a:r>
          </a:p>
          <a:p>
            <a:pPr algn="just"/>
            <a:r>
              <a:rPr lang="en-US" altLang="zh-CN" sz="2800" dirty="0"/>
              <a:t>1924</a:t>
            </a:r>
            <a:r>
              <a:rPr lang="zh-CN" altLang="en-US" sz="2800" dirty="0"/>
              <a:t>年</a:t>
            </a:r>
            <a:r>
              <a:rPr lang="en-US" altLang="zh-CN" sz="2800" dirty="0"/>
              <a:t>IBM</a:t>
            </a:r>
            <a:r>
              <a:rPr lang="zh-CN" altLang="en-US" sz="2800" dirty="0"/>
              <a:t>成立</a:t>
            </a:r>
          </a:p>
          <a:p>
            <a:pPr algn="just"/>
            <a:endParaRPr lang="zh-CN" altLang="en-US" dirty="0"/>
          </a:p>
        </p:txBody>
      </p:sp>
      <p:pic>
        <p:nvPicPr>
          <p:cNvPr id="4" name="Picture 3" descr="1-30"/>
          <p:cNvPicPr>
            <a:picLocks noChangeAspect="1" noChangeArrowheads="1"/>
          </p:cNvPicPr>
          <p:nvPr/>
        </p:nvPicPr>
        <p:blipFill>
          <a:blip r:embed="rId2"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3"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95655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a:t>1904</a:t>
            </a:r>
            <a:r>
              <a:rPr lang="zh-CN" altLang="en-US" dirty="0"/>
              <a:t>年弗莱明发明真空电子二极管</a:t>
            </a:r>
          </a:p>
        </p:txBody>
      </p:sp>
      <p:pic>
        <p:nvPicPr>
          <p:cNvPr id="40970" name="Picture 4" descr="1-34"/>
          <p:cNvPicPr>
            <a:picLocks noChangeAspect="1" noChangeArrowheads="1"/>
          </p:cNvPicPr>
          <p:nvPr/>
        </p:nvPicPr>
        <p:blipFill>
          <a:blip r:embed="rId3" cstate="print"/>
          <a:srcRect/>
          <a:stretch>
            <a:fillRect/>
          </a:stretch>
        </p:blipFill>
        <p:spPr bwMode="auto">
          <a:xfrm>
            <a:off x="6515100" y="1714504"/>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headEnd/>
            <a:tailEnd/>
          </a:ln>
        </p:spPr>
        <p:txBody>
          <a:bodyPr/>
          <a:lstStyle/>
          <a:p>
            <a:pPr marL="342900" indent="-342900"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1904</a:t>
            </a:r>
            <a:r>
              <a:rPr lang="zh-CN" altLang="en-US" sz="2400" dirty="0">
                <a:solidFill>
                  <a:srgbClr val="000000"/>
                </a:solidFill>
                <a:latin typeface="微软雅黑"/>
                <a:ea typeface="微软雅黑"/>
              </a:rPr>
              <a:t>年，英国人弗莱明发明真空电子二极管</a:t>
            </a:r>
          </a:p>
          <a:p>
            <a:pPr marL="342900" indent="-342900" fontAlgn="base">
              <a:lnSpc>
                <a:spcPct val="12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电子管的诞生，是人类电子文明的起点</a:t>
            </a:r>
          </a:p>
        </p:txBody>
      </p:sp>
      <p:pic>
        <p:nvPicPr>
          <p:cNvPr id="7" name="图片 6">
            <a:extLst>
              <a:ext uri="{FF2B5EF4-FFF2-40B4-BE49-F238E27FC236}">
                <a16:creationId xmlns:a16="http://schemas.microsoft.com/office/drawing/2014/main" xmlns="" id="{34681D59-ECEA-447E-9843-C57C068AF1E2}"/>
              </a:ext>
            </a:extLst>
          </p:cNvPr>
          <p:cNvPicPr>
            <a:picLocks noChangeAspect="1"/>
          </p:cNvPicPr>
          <p:nvPr/>
        </p:nvPicPr>
        <p:blipFill rotWithShape="1">
          <a:blip r:embed="rId4"/>
          <a:srcRect l="12204" t="13515" r="22467" b="15274"/>
          <a:stretch/>
        </p:blipFill>
        <p:spPr>
          <a:xfrm>
            <a:off x="669022" y="1221226"/>
            <a:ext cx="3969878" cy="4716735"/>
          </a:xfrm>
          <a:prstGeom prst="rect">
            <a:avLst/>
          </a:prstGeom>
        </p:spPr>
      </p:pic>
    </p:spTree>
    <p:extLst>
      <p:ext uri="{BB962C8B-B14F-4D97-AF65-F5344CB8AC3E}">
        <p14:creationId xmlns:p14="http://schemas.microsoft.com/office/powerpoint/2010/main" val="1132259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1906</a:t>
            </a:r>
            <a:r>
              <a:rPr lang="zh-CN" altLang="en-US" dirty="0"/>
              <a:t>年弗雷斯特发明真空电子三极管</a:t>
            </a:r>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a:ea typeface="微软雅黑"/>
              </a:rPr>
              <a:t>1906</a:t>
            </a:r>
            <a:r>
              <a:rPr lang="zh-CN" altLang="en-US" sz="2400" dirty="0">
                <a:solidFill>
                  <a:srgbClr val="000000"/>
                </a:solidFill>
                <a:latin typeface="微软雅黑"/>
                <a:ea typeface="微软雅黑"/>
              </a:rPr>
              <a:t>年，美国人德弗雷斯特发明电子三极管。</a:t>
            </a:r>
          </a:p>
          <a:p>
            <a:pPr fontAlgn="base">
              <a:lnSpc>
                <a:spcPct val="150000"/>
              </a:lnSpc>
              <a:spcBef>
                <a:spcPct val="20000"/>
              </a:spcBef>
              <a:spcAft>
                <a:spcPct val="0"/>
              </a:spcAft>
            </a:pPr>
            <a:r>
              <a:rPr lang="zh-CN" altLang="en-US" sz="2400" dirty="0">
                <a:solidFill>
                  <a:srgbClr val="000000"/>
                </a:solidFill>
                <a:latin typeface="微软雅黑"/>
                <a:ea typeface="微软雅黑"/>
              </a:rPr>
              <a:t>在研究中发现，三极管可以通过级联使放大倍数大增。</a:t>
            </a:r>
          </a:p>
          <a:p>
            <a:pPr fontAlgn="base">
              <a:lnSpc>
                <a:spcPct val="150000"/>
              </a:lnSpc>
              <a:spcBef>
                <a:spcPct val="20000"/>
              </a:spcBef>
              <a:spcAft>
                <a:spcPct val="0"/>
              </a:spcAft>
            </a:pPr>
            <a:r>
              <a:rPr lang="zh-CN" altLang="en-US" sz="2400" dirty="0">
                <a:solidFill>
                  <a:srgbClr val="000000"/>
                </a:solidFill>
                <a:latin typeface="微软雅黑"/>
                <a:ea typeface="微软雅黑"/>
              </a:rPr>
              <a:t>这使得三极管的实用价值大大提高，从而促成了无线电通信技术的迅速发展。</a:t>
            </a:r>
          </a:p>
        </p:txBody>
      </p:sp>
      <p:pic>
        <p:nvPicPr>
          <p:cNvPr id="5" name="图片 4">
            <a:extLst>
              <a:ext uri="{FF2B5EF4-FFF2-40B4-BE49-F238E27FC236}">
                <a16:creationId xmlns:a16="http://schemas.microsoft.com/office/drawing/2014/main" xmlns="" id="{E9CF97A4-0C61-44FB-ABBC-4AF4FECC687E}"/>
              </a:ext>
            </a:extLst>
          </p:cNvPr>
          <p:cNvPicPr>
            <a:picLocks noChangeAspect="1"/>
          </p:cNvPicPr>
          <p:nvPr/>
        </p:nvPicPr>
        <p:blipFill>
          <a:blip r:embed="rId2"/>
          <a:stretch>
            <a:fillRect/>
          </a:stretch>
        </p:blipFill>
        <p:spPr>
          <a:xfrm>
            <a:off x="7376337" y="1637740"/>
            <a:ext cx="4222543" cy="4567655"/>
          </a:xfrm>
          <a:prstGeom prst="rect">
            <a:avLst/>
          </a:prstGeom>
        </p:spPr>
      </p:pic>
      <p:pic>
        <p:nvPicPr>
          <p:cNvPr id="13" name="Picture 2" descr="See the source image">
            <a:extLst>
              <a:ext uri="{FF2B5EF4-FFF2-40B4-BE49-F238E27FC236}">
                <a16:creationId xmlns:a16="http://schemas.microsoft.com/office/drawing/2014/main" xmlns="" id="{B4350177-39E1-485D-A022-9CE51A774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797" y="4084774"/>
            <a:ext cx="2941672" cy="210329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xmlns="" id="{EB75878B-CE81-4A13-BFD4-5855735E0362}"/>
              </a:ext>
            </a:extLst>
          </p:cNvPr>
          <p:cNvPicPr>
            <a:picLocks noChangeAspect="1"/>
          </p:cNvPicPr>
          <p:nvPr/>
        </p:nvPicPr>
        <p:blipFill>
          <a:blip r:embed="rId4"/>
          <a:stretch>
            <a:fillRect/>
          </a:stretch>
        </p:blipFill>
        <p:spPr>
          <a:xfrm rot="5400000">
            <a:off x="1600158" y="3930624"/>
            <a:ext cx="1372084" cy="3177458"/>
          </a:xfrm>
          <a:prstGeom prst="rect">
            <a:avLst/>
          </a:prstGeom>
        </p:spPr>
      </p:pic>
    </p:spTree>
    <p:extLst>
      <p:ext uri="{BB962C8B-B14F-4D97-AF65-F5344CB8AC3E}">
        <p14:creationId xmlns:p14="http://schemas.microsoft.com/office/powerpoint/2010/main" val="2249235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1938</a:t>
            </a:r>
            <a:r>
              <a:rPr lang="zh-CN" altLang="en-US" dirty="0"/>
              <a:t>年朱斯的</a:t>
            </a:r>
            <a:r>
              <a:rPr lang="en-US" altLang="zh-CN" dirty="0"/>
              <a:t>Z</a:t>
            </a:r>
            <a:r>
              <a:rPr lang="zh-CN" altLang="en-US" dirty="0"/>
              <a:t>系列计算机</a:t>
            </a:r>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a:t>
            </a:r>
            <a:r>
              <a:rPr lang="en-US" altLang="zh-CN" sz="2400" dirty="0"/>
              <a:t>Z-1</a:t>
            </a:r>
            <a:r>
              <a:rPr lang="zh-CN" altLang="en-US" sz="2400" dirty="0"/>
              <a:t>计算机</a:t>
            </a:r>
          </a:p>
          <a:p>
            <a:pPr lvl="1">
              <a:lnSpc>
                <a:spcPct val="130000"/>
              </a:lnSpc>
            </a:pPr>
            <a:r>
              <a:rPr lang="zh-CN" altLang="en-US" sz="1800" dirty="0"/>
              <a:t>第一台二进制计算机，第一台真空电子管计算机</a:t>
            </a:r>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extLst>
      <p:ext uri="{BB962C8B-B14F-4D97-AF65-F5344CB8AC3E}">
        <p14:creationId xmlns:p14="http://schemas.microsoft.com/office/powerpoint/2010/main" val="3995712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2" cstate="print"/>
          <a:srcRect/>
          <a:stretch>
            <a:fillRect/>
          </a:stretch>
        </p:blipFill>
        <p:spPr bwMode="auto">
          <a:xfrm>
            <a:off x="6283841" y="2450936"/>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p:txBody>
          <a:bodyPr/>
          <a:lstStyle/>
          <a:p>
            <a:r>
              <a:rPr lang="en-US" altLang="zh-CN" dirty="0"/>
              <a:t>1943</a:t>
            </a:r>
            <a:r>
              <a:rPr lang="zh-CN" altLang="en-US" dirty="0"/>
              <a:t>年英国</a:t>
            </a:r>
            <a:r>
              <a:rPr lang="zh-CN" altLang="en-US" dirty="0">
                <a:latin typeface="Arial" charset="0"/>
              </a:rPr>
              <a:t>“</a:t>
            </a:r>
            <a:r>
              <a:rPr lang="zh-CN" altLang="en-US" dirty="0"/>
              <a:t>巨人</a:t>
            </a:r>
            <a:r>
              <a:rPr lang="zh-CN" altLang="en-US" dirty="0">
                <a:latin typeface="Arial"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dirty="0"/>
              <a:t>Enigma</a:t>
            </a:r>
            <a:r>
              <a:rPr lang="zh-CN" altLang="en-US" sz="2400" dirty="0"/>
              <a:t>密码。</a:t>
            </a:r>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dirty="0">
                <a:solidFill>
                  <a:srgbClr val="FF6600"/>
                </a:solidFill>
              </a:rPr>
              <a:t>电影</a:t>
            </a:r>
            <a:r>
              <a:rPr lang="en-US" altLang="zh-CN" sz="2400" dirty="0">
                <a:solidFill>
                  <a:srgbClr val="FF6600"/>
                </a:solidFill>
              </a:rPr>
              <a:t>《</a:t>
            </a:r>
            <a:r>
              <a:rPr lang="zh-CN" altLang="en-US" sz="2400" dirty="0">
                <a:solidFill>
                  <a:srgbClr val="FF6600"/>
                </a:solidFill>
              </a:rPr>
              <a:t>模仿游戏</a:t>
            </a:r>
            <a:r>
              <a:rPr lang="en-US" altLang="zh-CN" sz="2400" dirty="0">
                <a:solidFill>
                  <a:srgbClr val="FF6600"/>
                </a:solidFill>
              </a:rPr>
              <a:t>》</a:t>
            </a:r>
            <a:endParaRPr lang="zh-CN" altLang="en-US" sz="2400" dirty="0">
              <a:solidFill>
                <a:srgbClr val="FF6600"/>
              </a:solidFill>
            </a:endParaRPr>
          </a:p>
          <a:p>
            <a:pPr algn="just"/>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484" y="1071529"/>
            <a:ext cx="3702994" cy="246971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484" y="3710054"/>
            <a:ext cx="3702994" cy="2723124"/>
          </a:xfrm>
          <a:prstGeom prst="rect">
            <a:avLst/>
          </a:prstGeom>
        </p:spPr>
      </p:pic>
    </p:spTree>
    <p:extLst>
      <p:ext uri="{BB962C8B-B14F-4D97-AF65-F5344CB8AC3E}">
        <p14:creationId xmlns:p14="http://schemas.microsoft.com/office/powerpoint/2010/main" val="62971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艾肯的</a:t>
            </a:r>
            <a:r>
              <a:rPr lang="en-US" altLang="zh-CN" dirty="0"/>
              <a:t>MARK</a:t>
            </a:r>
            <a:r>
              <a:rPr lang="en-US" altLang="zh-CN" dirty="0">
                <a:latin typeface="Arial"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p>
          <a:p>
            <a:pPr algn="just"/>
            <a:r>
              <a:rPr lang="zh-CN" altLang="en-US" sz="2400" dirty="0"/>
              <a:t>最早的通用型自动</a:t>
            </a:r>
            <a:r>
              <a:rPr lang="zh-CN" altLang="en-US" sz="2400" dirty="0">
                <a:solidFill>
                  <a:schemeClr val="accent2"/>
                </a:solidFill>
              </a:rPr>
              <a:t>机电式计算机</a:t>
            </a:r>
            <a:r>
              <a:rPr lang="zh-CN" altLang="en-US" sz="2400" dirty="0"/>
              <a:t>之一，</a:t>
            </a:r>
            <a:r>
              <a:rPr lang="zh-CN" altLang="en-US" sz="2400" dirty="0">
                <a:solidFill>
                  <a:schemeClr val="accent2"/>
                </a:solidFill>
              </a:rPr>
              <a:t>取消了齿轮传动</a:t>
            </a:r>
            <a:r>
              <a:rPr lang="zh-CN" altLang="en-US" sz="2400" dirty="0"/>
              <a:t>装置，以穿孔纸带传送指令。</a:t>
            </a:r>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p>
          <a:p>
            <a:pPr algn="just"/>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extLst>
      <p:ext uri="{BB962C8B-B14F-4D97-AF65-F5344CB8AC3E}">
        <p14:creationId xmlns:p14="http://schemas.microsoft.com/office/powerpoint/2010/main" val="3592350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阿塔纳索夫</a:t>
            </a:r>
            <a:r>
              <a:rPr lang="en-US" altLang="zh-CN" dirty="0"/>
              <a:t>ABC</a:t>
            </a:r>
            <a:r>
              <a:rPr lang="zh-CN" altLang="en-US" dirty="0"/>
              <a:t>计算机</a:t>
            </a:r>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dirty="0"/>
              <a:t>ABC</a:t>
            </a:r>
            <a:r>
              <a:rPr lang="zh-CN" altLang="en-US" dirty="0"/>
              <a:t>机”。其设计方案启发了</a:t>
            </a:r>
            <a:r>
              <a:rPr lang="en-US" altLang="zh-CN" dirty="0"/>
              <a:t>ENIAC</a:t>
            </a:r>
            <a:r>
              <a:rPr lang="zh-CN" altLang="en-US" dirty="0"/>
              <a:t>开发小组的莫克利，并直接影响到</a:t>
            </a:r>
            <a:r>
              <a:rPr lang="en-US" altLang="zh-CN" dirty="0"/>
              <a:t>ENIAC</a:t>
            </a:r>
            <a:r>
              <a:rPr lang="zh-CN" altLang="en-US" dirty="0"/>
              <a:t>的诞生。</a:t>
            </a:r>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p>
          <a:p>
            <a:pPr algn="just">
              <a:lnSpc>
                <a:spcPct val="170000"/>
              </a:lnSpc>
            </a:pPr>
            <a:r>
              <a:rPr lang="zh-CN" altLang="en-US" dirty="0"/>
              <a:t>阿塔纳索夫三原则</a:t>
            </a:r>
          </a:p>
          <a:p>
            <a:pPr lvl="1" algn="just">
              <a:lnSpc>
                <a:spcPct val="170000"/>
              </a:lnSpc>
            </a:pPr>
            <a:r>
              <a:rPr lang="zh-CN" altLang="en-US" dirty="0"/>
              <a:t>采用二进制进行运算；</a:t>
            </a:r>
          </a:p>
          <a:p>
            <a:pPr lvl="1" algn="just">
              <a:lnSpc>
                <a:spcPct val="170000"/>
              </a:lnSpc>
            </a:pPr>
            <a:r>
              <a:rPr lang="zh-CN" altLang="en-US" dirty="0"/>
              <a:t>采用电子技术来实现控制和运算；</a:t>
            </a:r>
          </a:p>
          <a:p>
            <a:pPr lvl="1" algn="just">
              <a:lnSpc>
                <a:spcPct val="170000"/>
              </a:lnSpc>
            </a:pPr>
            <a:r>
              <a:rPr lang="zh-CN" altLang="en-US" dirty="0"/>
              <a:t>采用把计算功能和存储功能相分离的结构。</a:t>
            </a:r>
          </a:p>
          <a:p>
            <a:pPr algn="just"/>
            <a:endParaRPr lang="en-US" altLang="zh-CN" sz="2000"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6902" y="875255"/>
            <a:ext cx="2150865" cy="22655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6914" y="4535123"/>
            <a:ext cx="1562659" cy="1566499"/>
          </a:xfrm>
          <a:prstGeom prst="rect">
            <a:avLst/>
          </a:prstGeom>
        </p:spPr>
      </p:pic>
      <p:pic>
        <p:nvPicPr>
          <p:cNvPr id="6" name="内容占位符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3029" y="3253229"/>
            <a:ext cx="2916308" cy="3235367"/>
          </a:xfrm>
          <a:prstGeom prst="rect">
            <a:avLst/>
          </a:prstGeom>
        </p:spPr>
      </p:pic>
    </p:spTree>
    <p:extLst>
      <p:ext uri="{BB962C8B-B14F-4D97-AF65-F5344CB8AC3E}">
        <p14:creationId xmlns:p14="http://schemas.microsoft.com/office/powerpoint/2010/main" val="250075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世界上第一台电子数字计算机</a:t>
            </a:r>
          </a:p>
        </p:txBody>
      </p:sp>
      <p:sp>
        <p:nvSpPr>
          <p:cNvPr id="3" name="内容占位符 2"/>
          <p:cNvSpPr>
            <a:spLocks noGrp="1"/>
          </p:cNvSpPr>
          <p:nvPr>
            <p:ph idx="1"/>
          </p:nvPr>
        </p:nvSpPr>
        <p:spPr>
          <a:xfrm>
            <a:off x="487823" y="942764"/>
            <a:ext cx="7433434" cy="5637024"/>
          </a:xfrm>
        </p:spPr>
        <p:txBody>
          <a:bodyPr/>
          <a:lstStyle/>
          <a:p>
            <a:pPr algn="just"/>
            <a:r>
              <a:rPr lang="en-US" altLang="zh-CN" sz="2400" dirty="0">
                <a:solidFill>
                  <a:srgbClr val="FF0000"/>
                </a:solidFill>
              </a:rPr>
              <a:t>ENIAC</a:t>
            </a:r>
            <a:r>
              <a:rPr lang="en-US" altLang="zh-CN" sz="2400" dirty="0"/>
              <a:t>(Electronic Numerical Integrator And Computer)</a:t>
            </a:r>
            <a:r>
              <a:rPr lang="zh-CN" altLang="en-US" sz="2400" dirty="0"/>
              <a:t>，</a:t>
            </a:r>
            <a:r>
              <a:rPr lang="zh-CN" altLang="en-US" sz="2400" dirty="0">
                <a:solidFill>
                  <a:srgbClr val="FF0000"/>
                </a:solidFill>
              </a:rPr>
              <a:t>美国宾夕法尼亚大学</a:t>
            </a:r>
            <a:r>
              <a:rPr lang="en-US" altLang="zh-CN" sz="2400" dirty="0"/>
              <a:t>1946</a:t>
            </a:r>
            <a:r>
              <a:rPr lang="zh-CN" altLang="en-US" sz="2400" dirty="0"/>
              <a:t>年研制成功。</a:t>
            </a:r>
          </a:p>
          <a:p>
            <a:pPr algn="just"/>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p>
          <a:p>
            <a:pPr algn="just"/>
            <a:r>
              <a:rPr lang="zh-CN" altLang="en-US" sz="2400" dirty="0"/>
              <a:t>性能低，耗费巨大，但却是科学史上的一次划时代的创新，奠定了电子计算机的基础，宣告人类进入电子计算机时代。</a:t>
            </a:r>
          </a:p>
          <a:p>
            <a:pPr algn="just"/>
            <a:r>
              <a:rPr lang="zh-CN" altLang="en-US" sz="2400" dirty="0"/>
              <a:t>开发团队</a:t>
            </a:r>
            <a:r>
              <a:rPr lang="zh-CN" altLang="en-US" sz="2400" dirty="0">
                <a:latin typeface="宋体" pitchFamily="2" charset="-122"/>
              </a:rPr>
              <a:t>“</a:t>
            </a:r>
            <a:r>
              <a:rPr lang="zh-CN" altLang="en-US" sz="2400" dirty="0">
                <a:solidFill>
                  <a:srgbClr val="FF0000"/>
                </a:solidFill>
              </a:rPr>
              <a:t>莫尔小组</a:t>
            </a:r>
            <a:r>
              <a:rPr lang="zh-CN" altLang="en-US" sz="2400" dirty="0">
                <a:latin typeface="宋体"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p>
          <a:p>
            <a:pPr algn="just"/>
            <a:endParaRPr lang="zh-CN" altLang="en-US" dirty="0"/>
          </a:p>
        </p:txBody>
      </p:sp>
      <p:pic>
        <p:nvPicPr>
          <p:cNvPr id="5" name="Picture 4" descr="eniac_today"/>
          <p:cNvPicPr>
            <a:picLocks noChangeAspect="1" noChangeArrowheads="1"/>
          </p:cNvPicPr>
          <p:nvPr/>
        </p:nvPicPr>
        <p:blipFill>
          <a:blip r:embed="rId2"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3"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0490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4D74F6-17D6-4110-A57F-33FB0CFA8973}"/>
              </a:ext>
            </a:extLst>
          </p:cNvPr>
          <p:cNvSpPr>
            <a:spLocks noGrp="1"/>
          </p:cNvSpPr>
          <p:nvPr>
            <p:ph type="title"/>
          </p:nvPr>
        </p:nvSpPr>
        <p:spPr/>
        <p:txBody>
          <a:bodyPr/>
          <a:lstStyle/>
          <a:p>
            <a:r>
              <a:rPr lang="zh-CN" altLang="en-US" dirty="0"/>
              <a:t>本章主要内容</a:t>
            </a:r>
          </a:p>
        </p:txBody>
      </p:sp>
      <p:sp>
        <p:nvSpPr>
          <p:cNvPr id="3" name="内容占位符 2">
            <a:extLst>
              <a:ext uri="{FF2B5EF4-FFF2-40B4-BE49-F238E27FC236}">
                <a16:creationId xmlns:a16="http://schemas.microsoft.com/office/drawing/2014/main" xmlns="" id="{6962AE8D-79EA-4037-B5FB-F98F718AA6EC}"/>
              </a:ext>
            </a:extLst>
          </p:cNvPr>
          <p:cNvSpPr>
            <a:spLocks noGrp="1"/>
          </p:cNvSpPr>
          <p:nvPr>
            <p:ph idx="1"/>
          </p:nvPr>
        </p:nvSpPr>
        <p:spPr/>
        <p:txBody>
          <a:bodyPr/>
          <a:lstStyle/>
          <a:p>
            <a:pPr>
              <a:defRPr/>
            </a:pPr>
            <a:r>
              <a:rPr lang="zh-CN" altLang="en-US">
                <a:solidFill>
                  <a:srgbClr val="C00000"/>
                </a:solidFill>
                <a:effectLst>
                  <a:outerShdw blurRad="38100" dist="38100" dir="2700000" algn="tl">
                    <a:srgbClr val="C0C0C0"/>
                  </a:outerShdw>
                </a:effectLst>
              </a:rPr>
              <a:t>计算机发展历史</a:t>
            </a:r>
            <a:endParaRPr lang="zh-CN" altLang="en-US"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计算机系统组成</a:t>
            </a:r>
          </a:p>
          <a:p>
            <a:pPr>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9123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extLst>
      <p:ext uri="{BB962C8B-B14F-4D97-AF65-F5344CB8AC3E}">
        <p14:creationId xmlns:p14="http://schemas.microsoft.com/office/powerpoint/2010/main" val="1269867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a:t>Vacuum tube in  ENIAC</a:t>
            </a:r>
          </a:p>
        </p:txBody>
      </p:sp>
      <p:pic>
        <p:nvPicPr>
          <p:cNvPr id="52233" name="Picture 4" descr="eniac"/>
          <p:cNvPicPr>
            <a:picLocks noChangeAspect="1" noChangeArrowheads="1"/>
          </p:cNvPicPr>
          <p:nvPr/>
        </p:nvPicPr>
        <p:blipFill>
          <a:blip r:embed="rId3"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4"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1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a:t>Input Pannel (42)</a:t>
            </a:r>
          </a:p>
        </p:txBody>
      </p:sp>
      <p:pic>
        <p:nvPicPr>
          <p:cNvPr id="53254" name="Picture 4" descr="ENIAC-dial"/>
          <p:cNvPicPr>
            <a:picLocks noChangeAspect="1" noChangeArrowheads="1"/>
          </p:cNvPicPr>
          <p:nvPr/>
        </p:nvPicPr>
        <p:blipFill>
          <a:blip r:embed="rId3"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09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ENIAC Programming</a:t>
            </a:r>
            <a:endParaRPr lang="zh-CN" altLang="en-US" dirty="0"/>
          </a:p>
        </p:txBody>
      </p:sp>
    </p:spTree>
    <p:extLst>
      <p:ext uri="{BB962C8B-B14F-4D97-AF65-F5344CB8AC3E}">
        <p14:creationId xmlns:p14="http://schemas.microsoft.com/office/powerpoint/2010/main" val="3227131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Debug (</a:t>
            </a:r>
            <a:r>
              <a:rPr lang="zh-CN" altLang="en-US" dirty="0"/>
              <a:t>线路检查</a:t>
            </a:r>
            <a:r>
              <a:rPr lang="en-US" altLang="zh-CN" dirty="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431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的问题</a:t>
            </a:r>
          </a:p>
        </p:txBody>
      </p:sp>
      <p:sp>
        <p:nvSpPr>
          <p:cNvPr id="3" name="内容占位符 2"/>
          <p:cNvSpPr>
            <a:spLocks noGrp="1"/>
          </p:cNvSpPr>
          <p:nvPr>
            <p:ph idx="1"/>
          </p:nvPr>
        </p:nvSpPr>
        <p:spPr/>
        <p:txBody>
          <a:bodyPr/>
          <a:lstStyle/>
          <a:p>
            <a:r>
              <a:rPr lang="zh-CN" altLang="en-US" dirty="0"/>
              <a:t>十进制计算机</a:t>
            </a:r>
          </a:p>
          <a:p>
            <a:pPr lvl="1"/>
            <a:r>
              <a:rPr lang="zh-CN" altLang="en-US" sz="2200" dirty="0">
                <a:solidFill>
                  <a:srgbClr val="FF0000"/>
                </a:solidFill>
              </a:rPr>
              <a:t>每一位数由一圈共</a:t>
            </a:r>
            <a:r>
              <a:rPr lang="en-US" altLang="zh-CN" sz="2200" dirty="0">
                <a:solidFill>
                  <a:srgbClr val="FF0000"/>
                </a:solidFill>
              </a:rPr>
              <a:t>10</a:t>
            </a:r>
            <a:r>
              <a:rPr lang="zh-CN" altLang="en-US" sz="2200" dirty="0">
                <a:solidFill>
                  <a:srgbClr val="FF0000"/>
                </a:solidFill>
              </a:rPr>
              <a:t>个真空管表示</a:t>
            </a:r>
          </a:p>
          <a:p>
            <a:r>
              <a:rPr lang="zh-CN" altLang="en-US" dirty="0"/>
              <a:t>通过开关和插拔电缆进行手动编程   </a:t>
            </a:r>
          </a:p>
          <a:p>
            <a:pPr lvl="1"/>
            <a:r>
              <a:rPr lang="zh-CN" altLang="en-US" sz="2200" dirty="0">
                <a:solidFill>
                  <a:srgbClr val="FF0000"/>
                </a:solidFill>
              </a:rPr>
              <a:t>输入程序和数据可能需要半天时间</a:t>
            </a:r>
          </a:p>
          <a:p>
            <a:r>
              <a:rPr lang="zh-CN" altLang="en-US" dirty="0"/>
              <a:t>能否将程序和数据存在存储器中？</a:t>
            </a:r>
            <a:endParaRPr lang="en-US" altLang="zh-CN" dirty="0"/>
          </a:p>
          <a:p>
            <a:pPr marL="0" indent="0">
              <a:buNone/>
            </a:pPr>
            <a:endParaRPr lang="en-US" altLang="zh-CN" dirty="0"/>
          </a:p>
          <a:p>
            <a:r>
              <a:rPr lang="en-US" altLang="zh-CN" dirty="0"/>
              <a:t>EVDVAC  </a:t>
            </a:r>
          </a:p>
          <a:p>
            <a:pPr lvl="1"/>
            <a:r>
              <a:rPr lang="en-US" altLang="zh-CN" dirty="0"/>
              <a:t>(Electronic Discrete Variable Automatic Computer)</a:t>
            </a:r>
          </a:p>
          <a:p>
            <a:endParaRPr lang="zh-CN" altLang="en-US" dirty="0"/>
          </a:p>
        </p:txBody>
      </p:sp>
      <p:pic>
        <p:nvPicPr>
          <p:cNvPr id="4" name="Picture 4" descr="2-10"/>
          <p:cNvPicPr>
            <a:picLocks noChangeAspect="1" noChangeArrowheads="1"/>
          </p:cNvPicPr>
          <p:nvPr/>
        </p:nvPicPr>
        <p:blipFill>
          <a:blip r:embed="rId2"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5196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现代电子计算机之父</a:t>
            </a:r>
          </a:p>
        </p:txBody>
      </p:sp>
      <p:sp>
        <p:nvSpPr>
          <p:cNvPr id="3" name="内容占位符 2"/>
          <p:cNvSpPr>
            <a:spLocks noGrp="1"/>
          </p:cNvSpPr>
          <p:nvPr>
            <p:ph idx="1"/>
          </p:nvPr>
        </p:nvSpPr>
        <p:spPr>
          <a:xfrm>
            <a:off x="487823" y="942764"/>
            <a:ext cx="8819463" cy="5637024"/>
          </a:xfrm>
        </p:spPr>
        <p:txBody>
          <a:bodyPr/>
          <a:lstStyle/>
          <a:p>
            <a:pPr algn="just"/>
            <a:r>
              <a:rPr lang="en-US" altLang="zh-CN" dirty="0"/>
              <a:t>1944~1945</a:t>
            </a:r>
            <a:r>
              <a:rPr lang="zh-CN" altLang="en-US" dirty="0"/>
              <a:t>年间，美籍匈牙利科学家冯</a:t>
            </a:r>
            <a:r>
              <a:rPr lang="en-US" altLang="zh-CN" dirty="0">
                <a:latin typeface="宋体"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p>
          <a:p>
            <a:pPr algn="just"/>
            <a:r>
              <a:rPr lang="zh-CN" altLang="en-US" dirty="0"/>
              <a:t>采用二进制和</a:t>
            </a:r>
            <a:r>
              <a:rPr lang="zh-CN" altLang="en-US" dirty="0">
                <a:latin typeface="宋体" pitchFamily="2" charset="-122"/>
              </a:rPr>
              <a:t>“</a:t>
            </a:r>
            <a:r>
              <a:rPr lang="zh-CN" altLang="en-US" dirty="0"/>
              <a:t>存储程序</a:t>
            </a:r>
            <a:r>
              <a:rPr lang="zh-CN" altLang="en-US" dirty="0">
                <a:latin typeface="宋体" pitchFamily="2" charset="-122"/>
              </a:rPr>
              <a:t>”，</a:t>
            </a:r>
            <a:r>
              <a:rPr lang="zh-CN" altLang="en-US" dirty="0"/>
              <a:t>现代计算机最主要思想，</a:t>
            </a:r>
            <a:endParaRPr lang="en-US" altLang="zh-CN" dirty="0"/>
          </a:p>
          <a:p>
            <a:pPr algn="just"/>
            <a:r>
              <a:rPr lang="zh-CN" altLang="en-US" dirty="0">
                <a:latin typeface="宋体" pitchFamily="2" charset="-122"/>
              </a:rPr>
              <a:t>“</a:t>
            </a:r>
            <a:r>
              <a:rPr lang="zh-CN" altLang="en-US" dirty="0"/>
              <a:t>现代电子计算机之父</a:t>
            </a:r>
            <a:r>
              <a:rPr lang="zh-CN" altLang="en-US" dirty="0">
                <a:latin typeface="宋体" pitchFamily="2" charset="-122"/>
              </a:rPr>
              <a:t>”</a:t>
            </a:r>
            <a:r>
              <a:rPr lang="zh-CN" altLang="en-US" dirty="0"/>
              <a:t>，冯</a:t>
            </a:r>
            <a:r>
              <a:rPr lang="en-US" altLang="zh-CN" dirty="0">
                <a:latin typeface="宋体" pitchFamily="2" charset="-122"/>
              </a:rPr>
              <a:t>·</a:t>
            </a:r>
            <a:r>
              <a:rPr lang="zh-CN" altLang="en-US" dirty="0"/>
              <a:t>诺伊曼机体系延续至今。</a:t>
            </a:r>
            <a:endParaRPr lang="en-US" altLang="zh-CN" dirty="0"/>
          </a:p>
          <a:p>
            <a:pPr algn="just"/>
            <a:r>
              <a:rPr lang="en-US" altLang="zh-CN" dirty="0"/>
              <a:t>20</a:t>
            </a:r>
            <a:r>
              <a:rPr lang="zh-CN" altLang="en-US" dirty="0"/>
              <a:t>世纪最重要的数学家之一，因其在现代计算机、博弈论等领域的重大贡献成为美国科学院院士。</a:t>
            </a:r>
          </a:p>
          <a:p>
            <a:pPr algn="just"/>
            <a:endParaRPr lang="zh-CN" altLang="en-US"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224" y="4496879"/>
            <a:ext cx="1857117" cy="19101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4761" y="4518651"/>
            <a:ext cx="1868161" cy="1849521"/>
          </a:xfrm>
          <a:prstGeom prst="rect">
            <a:avLst/>
          </a:prstGeom>
        </p:spPr>
      </p:pic>
      <p:pic>
        <p:nvPicPr>
          <p:cNvPr id="6" name="图片 4" descr="JohnvonNeumann-LosAlamos.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a:t>现代计算机理论基础</a:t>
            </a:r>
          </a:p>
        </p:txBody>
      </p:sp>
      <p:sp>
        <p:nvSpPr>
          <p:cNvPr id="60420" name="Rectangle 3"/>
          <p:cNvSpPr>
            <a:spLocks noGrp="1" noChangeArrowheads="1"/>
          </p:cNvSpPr>
          <p:nvPr>
            <p:ph idx="1"/>
          </p:nvPr>
        </p:nvSpPr>
        <p:spPr/>
        <p:txBody>
          <a:bodyPr/>
          <a:lstStyle/>
          <a:p>
            <a:pPr eaLnBrk="1" hangingPunct="1"/>
            <a:r>
              <a:rPr lang="zh-CN" altLang="en-US" sz="2600" dirty="0"/>
              <a:t>布尔代数</a:t>
            </a:r>
          </a:p>
          <a:p>
            <a:pPr eaLnBrk="1" hangingPunct="1"/>
            <a:r>
              <a:rPr lang="zh-CN" altLang="en-US" sz="2600" dirty="0"/>
              <a:t>计算机三原则</a:t>
            </a:r>
          </a:p>
          <a:p>
            <a:pPr eaLnBrk="1" hangingPunct="1"/>
            <a:r>
              <a:rPr lang="zh-CN" altLang="en-US" sz="2600" dirty="0"/>
              <a:t>图林机</a:t>
            </a:r>
          </a:p>
          <a:p>
            <a:pPr eaLnBrk="1" hangingPunct="1"/>
            <a:r>
              <a:rPr lang="zh-CN" altLang="en-US" sz="2600" dirty="0"/>
              <a:t>维纳现代计算机五大原则</a:t>
            </a:r>
          </a:p>
          <a:p>
            <a:pPr eaLnBrk="1" hangingPunct="1"/>
            <a:r>
              <a:rPr lang="zh-CN" altLang="en-US" sz="2600" dirty="0"/>
              <a:t>计算机开关电路</a:t>
            </a:r>
          </a:p>
          <a:p>
            <a:pPr eaLnBrk="1" hangingPunct="1"/>
            <a:r>
              <a:rPr lang="zh-CN" altLang="en-US" sz="2600" dirty="0"/>
              <a:t>冯诺依曼计算机原理</a:t>
            </a:r>
          </a:p>
        </p:txBody>
      </p:sp>
    </p:spTree>
    <p:extLst>
      <p:ext uri="{BB962C8B-B14F-4D97-AF65-F5344CB8AC3E}">
        <p14:creationId xmlns:p14="http://schemas.microsoft.com/office/powerpoint/2010/main" val="2897803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图林机</a:t>
            </a:r>
          </a:p>
        </p:txBody>
      </p:sp>
      <p:sp>
        <p:nvSpPr>
          <p:cNvPr id="3" name="内容占位符 2"/>
          <p:cNvSpPr>
            <a:spLocks noGrp="1"/>
          </p:cNvSpPr>
          <p:nvPr>
            <p:ph idx="1"/>
          </p:nvPr>
        </p:nvSpPr>
        <p:spPr>
          <a:xfrm>
            <a:off x="487822" y="942764"/>
            <a:ext cx="7996959" cy="5637024"/>
          </a:xfrm>
        </p:spPr>
        <p:txBody>
          <a:bodyPr>
            <a:normAutofit/>
          </a:bodyPr>
          <a:lstStyle/>
          <a:p>
            <a:pPr algn="just"/>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itchFamily="2" charset="-122"/>
              </a:rPr>
              <a:t>“</a:t>
            </a:r>
            <a:r>
              <a:rPr lang="zh-CN" altLang="en-US" sz="2400" dirty="0"/>
              <a:t>理想计算机</a:t>
            </a:r>
            <a:r>
              <a:rPr lang="zh-CN" altLang="en-US" sz="2400" dirty="0">
                <a:latin typeface="宋体" pitchFamily="2" charset="-122"/>
              </a:rPr>
              <a:t>”</a:t>
            </a:r>
            <a:r>
              <a:rPr lang="zh-CN" altLang="en-US" sz="2400" dirty="0"/>
              <a:t> </a:t>
            </a:r>
            <a:r>
              <a:rPr lang="zh-CN" altLang="en-US" sz="2400" dirty="0">
                <a:solidFill>
                  <a:srgbClr val="C00000"/>
                </a:solidFill>
                <a:latin typeface="宋体" pitchFamily="2" charset="-122"/>
              </a:rPr>
              <a:t>“</a:t>
            </a:r>
            <a:r>
              <a:rPr lang="zh-CN" altLang="en-US" sz="2400" dirty="0">
                <a:solidFill>
                  <a:srgbClr val="C00000"/>
                </a:solidFill>
              </a:rPr>
              <a:t>图林机</a:t>
            </a:r>
            <a:r>
              <a:rPr lang="zh-CN" altLang="en-US" sz="2400" dirty="0">
                <a:latin typeface="宋体" pitchFamily="2" charset="-122"/>
              </a:rPr>
              <a:t>”</a:t>
            </a:r>
            <a:endParaRPr lang="en-US" altLang="zh-CN" sz="2400" dirty="0"/>
          </a:p>
          <a:p>
            <a:pPr algn="just"/>
            <a:r>
              <a:rPr lang="zh-CN" altLang="en-US" sz="2400" dirty="0"/>
              <a:t>图林通过数学证明得出理论上存在</a:t>
            </a:r>
            <a:r>
              <a:rPr lang="zh-CN" altLang="en-US" sz="2400" dirty="0">
                <a:latin typeface="宋体" pitchFamily="2" charset="-122"/>
              </a:rPr>
              <a:t>“</a:t>
            </a:r>
            <a:r>
              <a:rPr lang="zh-CN" altLang="en-US" sz="2400" dirty="0"/>
              <a:t>通用图林机</a:t>
            </a:r>
            <a:r>
              <a:rPr lang="zh-CN" altLang="en-US" sz="2400" dirty="0">
                <a:latin typeface="宋体" pitchFamily="2" charset="-122"/>
              </a:rPr>
              <a:t>”</a:t>
            </a:r>
            <a:r>
              <a:rPr lang="zh-CN" altLang="en-US" sz="2400" dirty="0"/>
              <a:t>，这为可计算性的概念提供了严格的数学定义，图林机成为现代通用数字计算机的数学模型，它证明通用数字计算机是可以制造出来的</a:t>
            </a:r>
          </a:p>
          <a:p>
            <a:pPr algn="just"/>
            <a:r>
              <a:rPr lang="zh-CN" altLang="en-US" sz="2400" dirty="0"/>
              <a:t>现代通用数字计算机的数学模型</a:t>
            </a:r>
          </a:p>
          <a:p>
            <a:pPr algn="just"/>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itchFamily="2" charset="-122"/>
              </a:rPr>
              <a:t>“</a:t>
            </a:r>
            <a:r>
              <a:rPr lang="zh-CN" altLang="en-US" sz="2400" dirty="0"/>
              <a:t>图林测验</a:t>
            </a:r>
            <a:r>
              <a:rPr lang="zh-CN" altLang="en-US" sz="2400" dirty="0">
                <a:latin typeface="宋体" pitchFamily="2" charset="-122"/>
              </a:rPr>
              <a:t>”</a:t>
            </a:r>
            <a:r>
              <a:rPr lang="zh-CN" altLang="en-US" sz="2400" dirty="0"/>
              <a:t>。</a:t>
            </a:r>
            <a:endParaRPr lang="en-US" altLang="zh-CN" sz="2400" dirty="0"/>
          </a:p>
          <a:p>
            <a:pPr algn="just"/>
            <a:r>
              <a:rPr lang="en-US" altLang="zh-CN" sz="2400" dirty="0"/>
              <a:t>1954</a:t>
            </a:r>
            <a:r>
              <a:rPr lang="zh-CN" altLang="en-US" sz="2400" dirty="0"/>
              <a:t>年图林英年早逝，年仅</a:t>
            </a:r>
            <a:r>
              <a:rPr lang="en-US" altLang="zh-CN" sz="2400" dirty="0"/>
              <a:t>42</a:t>
            </a:r>
            <a:r>
              <a:rPr lang="zh-CN" altLang="en-US" sz="2400" dirty="0"/>
              <a:t>岁。</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extLst>
      <p:ext uri="{BB962C8B-B14F-4D97-AF65-F5344CB8AC3E}">
        <p14:creationId xmlns:p14="http://schemas.microsoft.com/office/powerpoint/2010/main" val="952764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p>
          <a:p>
            <a:pPr lvl="1">
              <a:lnSpc>
                <a:spcPct val="130000"/>
              </a:lnSpc>
            </a:pPr>
            <a:r>
              <a:rPr lang="en-US" altLang="zh-CN" sz="1800" dirty="0"/>
              <a:t>- a finite state machine</a:t>
            </a:r>
          </a:p>
          <a:p>
            <a:pPr lvl="1">
              <a:lnSpc>
                <a:spcPct val="130000"/>
              </a:lnSpc>
            </a:pPr>
            <a:r>
              <a:rPr lang="en-US" altLang="zh-CN" sz="1800" dirty="0"/>
              <a:t>- a read/write head</a:t>
            </a:r>
          </a:p>
          <a:p>
            <a:pPr lvl="1">
              <a:lnSpc>
                <a:spcPct val="130000"/>
              </a:lnSpc>
            </a:pPr>
            <a:r>
              <a:rPr lang="en-US" altLang="zh-CN" sz="1800" dirty="0"/>
              <a:t>- an infinite </a:t>
            </a:r>
            <a:r>
              <a:rPr lang="en-US" altLang="zh-CN" sz="1800" dirty="0" err="1"/>
              <a:t>scannable</a:t>
            </a:r>
            <a:r>
              <a:rPr lang="en-US" altLang="zh-CN" sz="1800" dirty="0"/>
              <a:t> tape of symbols (e.g., 0s and 1s)</a:t>
            </a:r>
          </a:p>
          <a:p>
            <a:pPr>
              <a:lnSpc>
                <a:spcPct val="130000"/>
              </a:lnSpc>
              <a:buFont typeface="Wingdings" pitchFamily="2" charset="2"/>
              <a:buChar char="p"/>
            </a:pPr>
            <a:r>
              <a:rPr lang="en-US" altLang="zh-CN" sz="2000" dirty="0"/>
              <a:t>Any conceivable algorithm can be reduced to a Turing machine</a:t>
            </a:r>
          </a:p>
          <a:p>
            <a:pPr>
              <a:lnSpc>
                <a:spcPct val="130000"/>
              </a:lnSpc>
              <a:buFont typeface="Wingdings" pitchFamily="2" charset="2"/>
              <a:buChar char="p"/>
            </a:pPr>
            <a:r>
              <a:rPr lang="en-US" altLang="zh-CN" sz="2000" dirty="0"/>
              <a:t>A universal machine: can emulate any conceivable computing mechanism</a:t>
            </a:r>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2" cstate="print"/>
          <a:srcRect/>
          <a:stretch>
            <a:fillRect/>
          </a:stretch>
        </p:blipFill>
        <p:spPr bwMode="auto">
          <a:xfrm>
            <a:off x="1615086" y="3844622"/>
            <a:ext cx="9388335" cy="2481749"/>
          </a:xfrm>
          <a:prstGeom prst="rect">
            <a:avLst/>
          </a:prstGeom>
          <a:noFill/>
          <a:ln w="9525">
            <a:noFill/>
            <a:miter lim="800000"/>
            <a:headEnd/>
            <a:tailEnd/>
          </a:ln>
        </p:spPr>
      </p:pic>
    </p:spTree>
    <p:extLst>
      <p:ext uri="{BB962C8B-B14F-4D97-AF65-F5344CB8AC3E}">
        <p14:creationId xmlns:p14="http://schemas.microsoft.com/office/powerpoint/2010/main" val="597559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p>
        </p:txBody>
      </p:sp>
      <p:sp>
        <p:nvSpPr>
          <p:cNvPr id="3" name="内容占位符 2"/>
          <p:cNvSpPr>
            <a:spLocks noGrp="1"/>
          </p:cNvSpPr>
          <p:nvPr>
            <p:ph idx="1"/>
          </p:nvPr>
        </p:nvSpPr>
        <p:spPr/>
        <p:txBody>
          <a:bodyPr/>
          <a:lstStyle/>
          <a:p>
            <a:r>
              <a:rPr lang="zh-CN" altLang="en-US" dirty="0"/>
              <a:t>原始计算工具</a:t>
            </a:r>
            <a:endParaRPr lang="en-US" altLang="zh-CN" dirty="0"/>
          </a:p>
          <a:p>
            <a:pPr lvl="1"/>
            <a:r>
              <a:rPr lang="zh-CN" altLang="en-US" dirty="0"/>
              <a:t>中国人的智慧之光</a:t>
            </a:r>
          </a:p>
          <a:p>
            <a:r>
              <a:rPr lang="zh-CN" altLang="en-US" dirty="0"/>
              <a:t>机械式计算机</a:t>
            </a:r>
            <a:endParaRPr lang="en-US" altLang="zh-CN" dirty="0"/>
          </a:p>
          <a:p>
            <a:pPr lvl="1"/>
            <a:r>
              <a:rPr lang="zh-CN" altLang="en-US" dirty="0"/>
              <a:t>西方人的智慧</a:t>
            </a:r>
          </a:p>
          <a:p>
            <a:r>
              <a:rPr lang="zh-CN" altLang="en-US" dirty="0"/>
              <a:t>机电式计算机</a:t>
            </a:r>
          </a:p>
          <a:p>
            <a:r>
              <a:rPr lang="zh-CN" altLang="en-US" dirty="0"/>
              <a:t>电子计算机</a:t>
            </a:r>
          </a:p>
          <a:p>
            <a:endParaRPr lang="zh-CN" altLang="en-US" dirty="0"/>
          </a:p>
        </p:txBody>
      </p:sp>
    </p:spTree>
    <p:extLst>
      <p:ext uri="{BB962C8B-B14F-4D97-AF65-F5344CB8AC3E}">
        <p14:creationId xmlns:p14="http://schemas.microsoft.com/office/powerpoint/2010/main" val="2105817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1946-1959  </a:t>
            </a:r>
            <a:r>
              <a:rPr lang="zh-CN" altLang="en-US" dirty="0"/>
              <a:t>第一代电子管计算机时代</a:t>
            </a:r>
          </a:p>
        </p:txBody>
      </p:sp>
      <p:sp>
        <p:nvSpPr>
          <p:cNvPr id="3" name="内容占位符 2"/>
          <p:cNvSpPr>
            <a:spLocks noGrp="1"/>
          </p:cNvSpPr>
          <p:nvPr>
            <p:ph idx="1"/>
          </p:nvPr>
        </p:nvSpPr>
        <p:spPr>
          <a:xfrm>
            <a:off x="487822" y="942764"/>
            <a:ext cx="10846485" cy="5637024"/>
          </a:xfrm>
        </p:spPr>
        <p:txBody>
          <a:bodyPr/>
          <a:lstStyle/>
          <a:p>
            <a:pPr marL="449263" indent="-449263">
              <a:lnSpc>
                <a:spcPct val="130000"/>
              </a:lnSpc>
            </a:pPr>
            <a:r>
              <a:rPr lang="en-US" altLang="zh-CN" sz="2400" dirty="0"/>
              <a:t>UNIVAC   </a:t>
            </a:r>
            <a:r>
              <a:rPr lang="zh-CN" altLang="en-US" sz="2400" dirty="0"/>
              <a:t>埃克特和莫克利</a:t>
            </a:r>
          </a:p>
          <a:p>
            <a:pPr lvl="1">
              <a:lnSpc>
                <a:spcPct val="130000"/>
              </a:lnSpc>
            </a:pPr>
            <a:r>
              <a:rPr lang="zh-CN" altLang="en-US" dirty="0">
                <a:latin typeface="华文新魏" pitchFamily="2" charset="-122"/>
              </a:rPr>
              <a:t>第一个进行批量生产的计算机</a:t>
            </a:r>
            <a:endParaRPr lang="en-US" altLang="zh-CN" dirty="0">
              <a:latin typeface="华文新魏" pitchFamily="2" charset="-122"/>
            </a:endParaRPr>
          </a:p>
          <a:p>
            <a:pPr lvl="1">
              <a:lnSpc>
                <a:spcPct val="130000"/>
              </a:lnSpc>
            </a:pPr>
            <a:r>
              <a:rPr lang="en-US" altLang="zh-CN" dirty="0">
                <a:latin typeface="华文新魏" pitchFamily="2" charset="-122"/>
              </a:rPr>
              <a:t>1951</a:t>
            </a:r>
            <a:r>
              <a:rPr lang="zh-CN" altLang="en-US" dirty="0">
                <a:latin typeface="华文新魏" pitchFamily="2" charset="-122"/>
              </a:rPr>
              <a:t>年，电脑开始走出实验室服务于社会与公众</a:t>
            </a:r>
            <a:endParaRPr lang="en-US" altLang="zh-CN" dirty="0">
              <a:latin typeface="华文新魏" pitchFamily="2" charset="-122"/>
            </a:endParaRP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a:t>
            </a:r>
          </a:p>
          <a:p>
            <a:pPr marL="449263" indent="-449263">
              <a:lnSpc>
                <a:spcPct val="130000"/>
              </a:lnSpc>
            </a:pPr>
            <a:r>
              <a:rPr lang="en-US" altLang="zh-CN" sz="2400" dirty="0"/>
              <a:t>EDVAC  </a:t>
            </a:r>
            <a:r>
              <a:rPr lang="zh-CN" altLang="en-US" sz="2400" dirty="0"/>
              <a:t>冯诺依曼</a:t>
            </a:r>
          </a:p>
          <a:p>
            <a:pPr lvl="1">
              <a:lnSpc>
                <a:spcPct val="130000"/>
              </a:lnSpc>
            </a:pPr>
            <a:r>
              <a:rPr lang="en-US" altLang="zh-CN" dirty="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p>
          <a:p>
            <a:pPr lvl="1">
              <a:lnSpc>
                <a:spcPct val="130000"/>
              </a:lnSpc>
            </a:pP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449263" indent="-449263">
              <a:lnSpc>
                <a:spcPct val="130000"/>
              </a:lnSpc>
            </a:pPr>
            <a:r>
              <a:rPr lang="en-US" altLang="zh-CN" sz="2400" dirty="0"/>
              <a:t>IBM  701</a:t>
            </a: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IBM 701</a:t>
            </a:r>
            <a:r>
              <a:rPr lang="zh-CN" altLang="en-US" dirty="0">
                <a:latin typeface="华文新魏" pitchFamily="2" charset="-122"/>
              </a:rPr>
              <a:t>在商战中击败</a:t>
            </a:r>
            <a:r>
              <a:rPr lang="en-US" altLang="zh-CN" dirty="0">
                <a:latin typeface="华文新魏" pitchFamily="2" charset="-122"/>
              </a:rPr>
              <a:t>UNIVAC</a:t>
            </a:r>
          </a:p>
          <a:p>
            <a:pPr lvl="1">
              <a:lnSpc>
                <a:spcPct val="130000"/>
              </a:lnSpc>
            </a:pPr>
            <a:r>
              <a:rPr lang="zh-CN" altLang="en-US" dirty="0">
                <a:latin typeface="华文新魏" pitchFamily="2" charset="-122"/>
              </a:rPr>
              <a:t>使</a:t>
            </a:r>
            <a:r>
              <a:rPr lang="en-US" altLang="zh-CN" dirty="0">
                <a:latin typeface="华文新魏" pitchFamily="2" charset="-122"/>
              </a:rPr>
              <a:t>IBM</a:t>
            </a:r>
            <a:r>
              <a:rPr lang="zh-CN" altLang="en-US" dirty="0">
                <a:latin typeface="华文新魏" pitchFamily="2" charset="-122"/>
              </a:rPr>
              <a:t>实现了全面的转型，奠定</a:t>
            </a:r>
            <a:r>
              <a:rPr lang="en-US" altLang="zh-CN" dirty="0">
                <a:latin typeface="华文新魏" pitchFamily="2" charset="-122"/>
              </a:rPr>
              <a:t>IBM</a:t>
            </a:r>
            <a:r>
              <a:rPr lang="zh-CN" altLang="en-US" dirty="0">
                <a:latin typeface="华文新魏" pitchFamily="2" charset="-122"/>
              </a:rPr>
              <a:t>产业霸主地位</a:t>
            </a:r>
            <a:endParaRPr lang="en-US" altLang="zh-CN" dirty="0">
              <a:latin typeface="华文新魏"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p>
          <a:p>
            <a:endParaRPr lang="zh-CN" altLang="en-US" dirty="0"/>
          </a:p>
        </p:txBody>
      </p:sp>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extLst>
      <p:ext uri="{BB962C8B-B14F-4D97-AF65-F5344CB8AC3E}">
        <p14:creationId xmlns:p14="http://schemas.microsoft.com/office/powerpoint/2010/main" val="487898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a:t>存储器的出现</a:t>
            </a:r>
          </a:p>
        </p:txBody>
      </p:sp>
      <p:sp>
        <p:nvSpPr>
          <p:cNvPr id="67588" name="Rectangle 3"/>
          <p:cNvSpPr>
            <a:spLocks noGrp="1" noChangeArrowheads="1"/>
          </p:cNvSpPr>
          <p:nvPr>
            <p:ph idx="1"/>
          </p:nvPr>
        </p:nvSpPr>
        <p:spPr/>
        <p:txBody>
          <a:bodyPr/>
          <a:lstStyle/>
          <a:p>
            <a:pPr eaLnBrk="1" hangingPunct="1"/>
            <a:r>
              <a:rPr lang="en-US" altLang="zh-CN" dirty="0"/>
              <a:t>1951</a:t>
            </a:r>
            <a:r>
              <a:rPr lang="zh-CN" altLang="en-US" dirty="0"/>
              <a:t>年，中国移民王安发明了磁芯存储器，</a:t>
            </a:r>
            <a:r>
              <a:rPr lang="en-US" altLang="zh-CN" dirty="0"/>
              <a:t>IBM</a:t>
            </a:r>
            <a:r>
              <a:rPr lang="zh-CN" altLang="en-US" dirty="0"/>
              <a:t>于</a:t>
            </a:r>
            <a:r>
              <a:rPr lang="en-US" altLang="zh-CN" dirty="0"/>
              <a:t>1956</a:t>
            </a:r>
            <a:r>
              <a:rPr lang="zh-CN" altLang="en-US" dirty="0"/>
              <a:t>年购买了这项技术专利。</a:t>
            </a:r>
          </a:p>
        </p:txBody>
      </p:sp>
      <p:pic>
        <p:nvPicPr>
          <p:cNvPr id="67595" name="Picture 6" descr="2-16"/>
          <p:cNvPicPr>
            <a:picLocks noChangeAspect="1" noChangeArrowheads="1"/>
          </p:cNvPicPr>
          <p:nvPr/>
        </p:nvPicPr>
        <p:blipFill>
          <a:blip r:embed="rId3" cstate="print"/>
          <a:srcRect/>
          <a:stretch>
            <a:fillRect/>
          </a:stretch>
        </p:blipFill>
        <p:spPr bwMode="auto">
          <a:xfrm>
            <a:off x="1987131" y="2543554"/>
            <a:ext cx="3614152" cy="3175000"/>
          </a:xfrm>
          <a:prstGeom prst="rect">
            <a:avLst/>
          </a:prstGeom>
          <a:solidFill>
            <a:schemeClr val="bg1"/>
          </a:solidFill>
          <a:ln w="25400">
            <a:noFill/>
            <a:miter lim="800000"/>
            <a:headEnd/>
            <a:tailEnd/>
          </a:ln>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352" y="2543554"/>
            <a:ext cx="3810000" cy="3175000"/>
          </a:xfrm>
          <a:prstGeom prst="rect">
            <a:avLst/>
          </a:prstGeom>
        </p:spPr>
      </p:pic>
    </p:spTree>
    <p:extLst>
      <p:ext uri="{BB962C8B-B14F-4D97-AF65-F5344CB8AC3E}">
        <p14:creationId xmlns:p14="http://schemas.microsoft.com/office/powerpoint/2010/main" val="9635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a:t>高级语言的出现</a:t>
            </a:r>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公司的巴克斯研制成功第一个高级程序语言</a:t>
            </a:r>
            <a:r>
              <a:rPr lang="en-US" altLang="zh-CN" dirty="0"/>
              <a:t>FORTRAN</a:t>
            </a:r>
            <a:r>
              <a:rPr lang="zh-CN" altLang="en-US" dirty="0"/>
              <a:t>，它被广泛用于科学计算。</a:t>
            </a: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4906" y="4426864"/>
            <a:ext cx="1523883" cy="1527628"/>
          </a:xfrm>
          <a:prstGeom prst="rect">
            <a:avLst/>
          </a:prstGeom>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5946" y="2572452"/>
            <a:ext cx="1975619" cy="134054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0" y="2462027"/>
            <a:ext cx="2403810" cy="3760622"/>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285" y="2462027"/>
            <a:ext cx="2953498" cy="3776602"/>
          </a:xfrm>
          <a:prstGeom prst="rect">
            <a:avLst/>
          </a:prstGeom>
        </p:spPr>
      </p:pic>
    </p:spTree>
    <p:extLst>
      <p:ext uri="{BB962C8B-B14F-4D97-AF65-F5344CB8AC3E}">
        <p14:creationId xmlns:p14="http://schemas.microsoft.com/office/powerpoint/2010/main" val="405759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a:t>1959-1964 </a:t>
            </a:r>
            <a:r>
              <a:rPr lang="zh-CN" altLang="en-US" dirty="0"/>
              <a:t>晶体管造就第二代计算机</a:t>
            </a:r>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itchFamily="2" charset="-122"/>
              </a:rPr>
              <a:t>1947</a:t>
            </a:r>
            <a:r>
              <a:rPr lang="zh-CN" altLang="en-US" dirty="0">
                <a:latin typeface="华文新魏" pitchFamily="2" charset="-122"/>
              </a:rPr>
              <a:t>年，贝尔实验室肖克莱、巴丁、布拉顿发明点触型晶体管；</a:t>
            </a:r>
            <a:r>
              <a:rPr lang="en-US" altLang="zh-CN" dirty="0">
                <a:latin typeface="华文新魏" pitchFamily="2" charset="-122"/>
              </a:rPr>
              <a:t>1950</a:t>
            </a:r>
            <a:r>
              <a:rPr lang="zh-CN" altLang="en-US" dirty="0">
                <a:latin typeface="华文新魏" pitchFamily="2" charset="-122"/>
              </a:rPr>
              <a:t>年又发明了面结型晶体管。</a:t>
            </a:r>
          </a:p>
          <a:p>
            <a:pPr eaLnBrk="1" hangingPunct="1"/>
            <a:r>
              <a:rPr lang="zh-CN" altLang="en-US" dirty="0">
                <a:latin typeface="华文新魏" pitchFamily="2" charset="-122"/>
              </a:rPr>
              <a:t>晶体管体积小、重量轻、寿命长、发热少、功耗低，电子线路结构大大改观，运算速度大幅提高。</a:t>
            </a:r>
          </a:p>
          <a:p>
            <a:pPr eaLnBrk="1" hangingPunct="1"/>
            <a:r>
              <a:rPr lang="zh-CN" altLang="en-US" dirty="0">
                <a:latin typeface="华文新魏" pitchFamily="2" charset="-122"/>
              </a:rPr>
              <a:t>肖克莱（左）、巴丁（中）、布拉顿（右）于</a:t>
            </a:r>
            <a:r>
              <a:rPr lang="en-US" altLang="zh-CN" dirty="0">
                <a:latin typeface="华文新魏" pitchFamily="2" charset="-122"/>
              </a:rPr>
              <a:t>1956</a:t>
            </a:r>
            <a:r>
              <a:rPr lang="zh-CN" altLang="en-US" dirty="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5403" y="4351970"/>
            <a:ext cx="1522413" cy="1522413"/>
          </a:xfrm>
          <a:prstGeom prst="rect">
            <a:avLst/>
          </a:prstGeom>
        </p:spPr>
      </p:pic>
    </p:spTree>
    <p:extLst>
      <p:ext uri="{BB962C8B-B14F-4D97-AF65-F5344CB8AC3E}">
        <p14:creationId xmlns:p14="http://schemas.microsoft.com/office/powerpoint/2010/main" val="2343062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1959-1964 </a:t>
            </a:r>
            <a:r>
              <a:rPr lang="zh-CN" altLang="en-US" dirty="0"/>
              <a:t>晶体管造就第二代计算机</a:t>
            </a:r>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p>
          <a:p>
            <a:pPr algn="just"/>
            <a:endParaRPr lang="zh-CN" altLang="en-US" sz="2400" dirty="0"/>
          </a:p>
        </p:txBody>
      </p:sp>
      <p:sp>
        <p:nvSpPr>
          <p:cNvPr id="14" name="内容占位符 2">
            <a:extLst>
              <a:ext uri="{FF2B5EF4-FFF2-40B4-BE49-F238E27FC236}">
                <a16:creationId xmlns:a16="http://schemas.microsoft.com/office/drawing/2014/main" xmlns="" id="{15DBF8DB-F4B9-4FC8-A2A8-97A8F41D02DE}"/>
              </a:ext>
            </a:extLst>
          </p:cNvPr>
          <p:cNvSpPr txBox="1">
            <a:spLocks/>
          </p:cNvSpPr>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p>
        </p:txBody>
      </p:sp>
      <p:sp>
        <p:nvSpPr>
          <p:cNvPr id="15" name="内容占位符 2">
            <a:extLst>
              <a:ext uri="{FF2B5EF4-FFF2-40B4-BE49-F238E27FC236}">
                <a16:creationId xmlns:a16="http://schemas.microsoft.com/office/drawing/2014/main" xmlns="" id="{ABCBAC53-2DC7-4BE5-A77D-5290146CF4B7}"/>
              </a:ext>
            </a:extLst>
          </p:cNvPr>
          <p:cNvSpPr txBox="1">
            <a:spLocks/>
          </p:cNvSpPr>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p>
        </p:txBody>
      </p:sp>
      <p:grpSp>
        <p:nvGrpSpPr>
          <p:cNvPr id="4" name="组合 3">
            <a:extLst>
              <a:ext uri="{FF2B5EF4-FFF2-40B4-BE49-F238E27FC236}">
                <a16:creationId xmlns:a16="http://schemas.microsoft.com/office/drawing/2014/main" xmlns="" id="{5F8BFDDE-899D-4C3B-81AD-0DD6B557865B}"/>
              </a:ext>
            </a:extLst>
          </p:cNvPr>
          <p:cNvGrpSpPr/>
          <p:nvPr/>
        </p:nvGrpSpPr>
        <p:grpSpPr>
          <a:xfrm>
            <a:off x="811215" y="1278538"/>
            <a:ext cx="2571076" cy="3223227"/>
            <a:chOff x="811215" y="1097783"/>
            <a:chExt cx="2571076" cy="3223227"/>
          </a:xfrm>
        </p:grpSpPr>
        <p:pic>
          <p:nvPicPr>
            <p:cNvPr id="10" name="图片 9">
              <a:extLst>
                <a:ext uri="{FF2B5EF4-FFF2-40B4-BE49-F238E27FC236}">
                  <a16:creationId xmlns:a16="http://schemas.microsoft.com/office/drawing/2014/main" xmlns="" id="{F80255F8-A170-48A5-BB4B-46964FA63FCE}"/>
                </a:ext>
              </a:extLst>
            </p:cNvPr>
            <p:cNvPicPr>
              <a:picLocks noChangeAspect="1"/>
            </p:cNvPicPr>
            <p:nvPr/>
          </p:nvPicPr>
          <p:blipFill>
            <a:blip r:embed="rId2"/>
            <a:stretch>
              <a:fillRect/>
            </a:stretch>
          </p:blipFill>
          <p:spPr>
            <a:xfrm>
              <a:off x="811215" y="1097783"/>
              <a:ext cx="2571076" cy="2853895"/>
            </a:xfrm>
            <a:prstGeom prst="rect">
              <a:avLst/>
            </a:prstGeom>
          </p:spPr>
        </p:pic>
        <p:sp>
          <p:nvSpPr>
            <p:cNvPr id="16" name="矩形 15">
              <a:extLst>
                <a:ext uri="{FF2B5EF4-FFF2-40B4-BE49-F238E27FC236}">
                  <a16:creationId xmlns:a16="http://schemas.microsoft.com/office/drawing/2014/main" xmlns="" id="{77C944BE-CA93-431D-81AD-DAF2B66E87D5}"/>
                </a:ext>
              </a:extLst>
            </p:cNvPr>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a:extLst>
              <a:ext uri="{FF2B5EF4-FFF2-40B4-BE49-F238E27FC236}">
                <a16:creationId xmlns:a16="http://schemas.microsoft.com/office/drawing/2014/main" xmlns="" id="{9956A098-EE1B-4B33-A4D7-03FEF76763CF}"/>
              </a:ext>
            </a:extLst>
          </p:cNvPr>
          <p:cNvGrpSpPr/>
          <p:nvPr/>
        </p:nvGrpSpPr>
        <p:grpSpPr>
          <a:xfrm>
            <a:off x="6892036" y="1146193"/>
            <a:ext cx="4296721" cy="2403011"/>
            <a:chOff x="6892036" y="965438"/>
            <a:chExt cx="4296721" cy="2403011"/>
          </a:xfrm>
        </p:grpSpPr>
        <p:pic>
          <p:nvPicPr>
            <p:cNvPr id="19" name="图片 18">
              <a:extLst>
                <a:ext uri="{FF2B5EF4-FFF2-40B4-BE49-F238E27FC236}">
                  <a16:creationId xmlns:a16="http://schemas.microsoft.com/office/drawing/2014/main" xmlns="" id="{380C3E1E-29FD-4B0B-B175-97A815606F1B}"/>
                </a:ext>
              </a:extLst>
            </p:cNvPr>
            <p:cNvPicPr>
              <a:picLocks noChangeAspect="1"/>
            </p:cNvPicPr>
            <p:nvPr/>
          </p:nvPicPr>
          <p:blipFill>
            <a:blip r:embed="rId3"/>
            <a:stretch>
              <a:fillRect/>
            </a:stretch>
          </p:blipFill>
          <p:spPr>
            <a:xfrm>
              <a:off x="6892036" y="998539"/>
              <a:ext cx="4296721" cy="2369910"/>
            </a:xfrm>
            <a:prstGeom prst="rect">
              <a:avLst/>
            </a:prstGeom>
          </p:spPr>
        </p:pic>
        <p:sp>
          <p:nvSpPr>
            <p:cNvPr id="17" name="矩形 16">
              <a:extLst>
                <a:ext uri="{FF2B5EF4-FFF2-40B4-BE49-F238E27FC236}">
                  <a16:creationId xmlns:a16="http://schemas.microsoft.com/office/drawing/2014/main" xmlns="" id="{08C3781C-EAAF-4A44-995F-C0F1C66152D1}"/>
                </a:ext>
              </a:extLst>
            </p:cNvPr>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extLst>
      <p:ext uri="{BB962C8B-B14F-4D97-AF65-F5344CB8AC3E}">
        <p14:creationId xmlns:p14="http://schemas.microsoft.com/office/powerpoint/2010/main" val="2870257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1964-1970  </a:t>
            </a:r>
            <a:r>
              <a:rPr lang="zh-CN" altLang="en-US" dirty="0"/>
              <a:t>第三代计算机</a:t>
            </a:r>
          </a:p>
        </p:txBody>
      </p:sp>
      <p:sp>
        <p:nvSpPr>
          <p:cNvPr id="3" name="内容占位符 2"/>
          <p:cNvSpPr>
            <a:spLocks noGrp="1"/>
          </p:cNvSpPr>
          <p:nvPr>
            <p:ph idx="1"/>
          </p:nvPr>
        </p:nvSpPr>
        <p:spPr/>
        <p:txBody>
          <a:bodyPr/>
          <a:lstStyle/>
          <a:p>
            <a:r>
              <a:rPr lang="en-US" altLang="zh-CN" dirty="0"/>
              <a:t>1958</a:t>
            </a:r>
            <a:r>
              <a:rPr lang="zh-CN" altLang="en-US" dirty="0"/>
              <a:t>年，美国物理学家基尔比和诺伊斯同时发明集成电路。</a:t>
            </a:r>
          </a:p>
          <a:p>
            <a:r>
              <a:rPr lang="zh-CN" altLang="en-US" dirty="0"/>
              <a:t>集成电路的出现使得计算机脱胎换骨     </a:t>
            </a:r>
            <a:endParaRPr lang="en-US" altLang="zh-CN" dirty="0"/>
          </a:p>
          <a:p>
            <a:r>
              <a:rPr lang="en-US" altLang="zh-CN" dirty="0"/>
              <a:t>2000 Nobel Prize</a:t>
            </a:r>
            <a:endParaRPr lang="zh-CN" altLang="en-US" dirty="0"/>
          </a:p>
          <a:p>
            <a:endParaRPr lang="zh-CN" altLang="en-US" dirty="0"/>
          </a:p>
        </p:txBody>
      </p:sp>
      <p:pic>
        <p:nvPicPr>
          <p:cNvPr id="4" name="Picture 4" descr="2-26"/>
          <p:cNvPicPr>
            <a:picLocks noChangeAspect="1" noChangeArrowheads="1"/>
          </p:cNvPicPr>
          <p:nvPr/>
        </p:nvPicPr>
        <p:blipFill>
          <a:blip r:embed="rId2" cstate="print"/>
          <a:srcRect/>
          <a:stretch>
            <a:fillRect/>
          </a:stretch>
        </p:blipFill>
        <p:spPr bwMode="auto">
          <a:xfrm>
            <a:off x="2711624" y="278092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3" cstate="print"/>
          <a:srcRect/>
          <a:stretch>
            <a:fillRect/>
          </a:stretch>
        </p:blipFill>
        <p:spPr bwMode="auto">
          <a:xfrm>
            <a:off x="6456040" y="278092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6201" y="5022826"/>
            <a:ext cx="1440160" cy="144369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extLst>
      <p:ext uri="{BB962C8B-B14F-4D97-AF65-F5344CB8AC3E}">
        <p14:creationId xmlns:p14="http://schemas.microsoft.com/office/powerpoint/2010/main" val="260282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942764"/>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itchFamily="2" charset="-122"/>
              </a:rPr>
              <a:t>”</a:t>
            </a:r>
            <a:r>
              <a:rPr lang="zh-CN" altLang="en-US" dirty="0"/>
              <a:t>全方位的特点，因此得名。</a:t>
            </a:r>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itchFamily="2" charset="-122"/>
              </a:rPr>
              <a:t>“</a:t>
            </a:r>
            <a:r>
              <a:rPr lang="zh-CN" altLang="en-US" dirty="0"/>
              <a:t>曼哈顿计划</a:t>
            </a:r>
            <a:r>
              <a:rPr lang="zh-CN" altLang="en-US" dirty="0">
                <a:latin typeface="宋体" pitchFamily="2" charset="-122"/>
              </a:rPr>
              <a:t>”</a:t>
            </a:r>
            <a:r>
              <a:rPr lang="zh-CN" altLang="en-US" dirty="0"/>
              <a:t>的</a:t>
            </a:r>
            <a:r>
              <a:rPr lang="en-US" altLang="zh-CN" dirty="0"/>
              <a:t>20</a:t>
            </a:r>
            <a:r>
              <a:rPr lang="zh-CN" altLang="en-US" dirty="0"/>
              <a:t>亿美元。</a:t>
            </a:r>
          </a:p>
          <a:p>
            <a:endParaRPr lang="en-US" altLang="zh-CN" dirty="0"/>
          </a:p>
          <a:p>
            <a:endParaRPr lang="zh-CN" altLang="en-US" dirty="0"/>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373797"/>
            <a:ext cx="8155410" cy="2261361"/>
            <a:chOff x="2011714" y="3373797"/>
            <a:chExt cx="8155410" cy="2261361"/>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Robort</a:t>
              </a:r>
              <a:r>
                <a:rPr lang="en-US" altLang="zh-CN" dirty="0">
                  <a:solidFill>
                    <a:srgbClr val="000000"/>
                  </a:solidFill>
                  <a:latin typeface="Agency FB" panose="020B0503020202020204" pitchFamily="34" charset="0"/>
                  <a:ea typeface="华文细黑" pitchFamily="2" charset="-122"/>
                </a:rPr>
                <a:t> Evans</a:t>
              </a:r>
              <a:endParaRPr lang="zh-CN" altLang="en-US" dirty="0">
                <a:solidFill>
                  <a:srgbClr val="000000"/>
                </a:solidFill>
                <a:latin typeface="Agency FB" panose="020B0503020202020204" pitchFamily="34" charset="0"/>
                <a:ea typeface="华文细黑"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Gene Myron Amdahl</a:t>
              </a:r>
              <a:endParaRPr lang="zh-CN" altLang="en-US" dirty="0">
                <a:solidFill>
                  <a:srgbClr val="000000"/>
                </a:solidFill>
                <a:latin typeface="Agency FB" panose="020B0503020202020204" pitchFamily="34" charset="0"/>
                <a:ea typeface="华文细黑" pitchFamily="2" charset="-122"/>
              </a:endParaRPr>
            </a:p>
          </p:txBody>
        </p:sp>
        <p:pic>
          <p:nvPicPr>
            <p:cNvPr id="9" name="图片 8"/>
            <p:cNvPicPr>
              <a:picLocks noChangeAspect="1"/>
            </p:cNvPicPr>
            <p:nvPr/>
          </p:nvPicPr>
          <p:blipFill>
            <a:blip r:embed="rId7"/>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F.P.Brooks,Jr</a:t>
              </a:r>
              <a:r>
                <a:rPr lang="en-US" altLang="zh-CN" dirty="0">
                  <a:solidFill>
                    <a:srgbClr val="000000"/>
                  </a:solidFill>
                  <a:latin typeface="Agency FB" panose="020B0503020202020204" pitchFamily="34" charset="0"/>
                  <a:ea typeface="华文细黑" pitchFamily="2" charset="-122"/>
                </a:rPr>
                <a:t>.</a:t>
              </a:r>
              <a:endParaRPr lang="zh-CN" altLang="en-US" dirty="0">
                <a:solidFill>
                  <a:srgbClr val="000000"/>
                </a:solidFill>
                <a:latin typeface="Agency FB" panose="020B0503020202020204" pitchFamily="34" charset="0"/>
                <a:ea typeface="华文细黑"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Erich Bloch</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Gerrit</a:t>
              </a:r>
              <a:r>
                <a:rPr lang="en-US" altLang="zh-CN" dirty="0">
                  <a:solidFill>
                    <a:srgbClr val="000000"/>
                  </a:solidFill>
                  <a:latin typeface="Agency FB" panose="020B0503020202020204" pitchFamily="34" charset="0"/>
                  <a:ea typeface="华文细黑" pitchFamily="2" charset="-122"/>
                </a:rPr>
                <a:t> Anne </a:t>
              </a:r>
              <a:r>
                <a:rPr lang="en-US" altLang="zh-CN" dirty="0" err="1">
                  <a:solidFill>
                    <a:srgbClr val="000000"/>
                  </a:solidFill>
                  <a:latin typeface="Agency FB" panose="020B0503020202020204" pitchFamily="34" charset="0"/>
                  <a:ea typeface="华文细黑" pitchFamily="2" charset="-122"/>
                </a:rPr>
                <a:t>Blaauw</a:t>
              </a:r>
              <a:endParaRPr lang="zh-CN" altLang="en-US" dirty="0">
                <a:solidFill>
                  <a:srgbClr val="000000"/>
                </a:solidFill>
                <a:latin typeface="Agency FB" panose="020B0503020202020204" pitchFamily="34" charset="0"/>
                <a:ea typeface="华文细黑" pitchFamily="2" charset="-122"/>
              </a:endParaRPr>
            </a:p>
          </p:txBody>
        </p:sp>
        <p:pic>
          <p:nvPicPr>
            <p:cNvPr id="21" name="图片 20"/>
            <p:cNvPicPr>
              <a:picLocks noChangeAspect="1"/>
            </p:cNvPicPr>
            <p:nvPr/>
          </p:nvPicPr>
          <p:blipFill rotWithShape="1">
            <a:blip r:embed="rId9">
              <a:extLst>
                <a:ext uri="{28A0092B-C50C-407E-A947-70E740481C1C}">
                  <a14:useLocalDpi xmlns:a14="http://schemas.microsoft.com/office/drawing/2010/main" val="0"/>
                </a:ext>
              </a:extLst>
            </a:blip>
            <a:srcRect l="20417" t="1195" r="15651" b="36328"/>
            <a:stretch/>
          </p:blipFill>
          <p:spPr>
            <a:xfrm>
              <a:off x="8677527" y="3375067"/>
              <a:ext cx="1442124" cy="1793626"/>
            </a:xfrm>
            <a:prstGeom prst="rect">
              <a:avLst/>
            </a:prstGeom>
          </p:spPr>
        </p:pic>
      </p:grpSp>
      <p:pic>
        <p:nvPicPr>
          <p:cNvPr id="23" name="图片 22">
            <a:extLst>
              <a:ext uri="{FF2B5EF4-FFF2-40B4-BE49-F238E27FC236}">
                <a16:creationId xmlns:a16="http://schemas.microsoft.com/office/drawing/2014/main" xmlns="" id="{2136E1C0-68ED-4EF5-837A-B22F2DB23E5F}"/>
              </a:ext>
            </a:extLst>
          </p:cNvPr>
          <p:cNvPicPr>
            <a:picLocks noChangeAspect="1"/>
          </p:cNvPicPr>
          <p:nvPr/>
        </p:nvPicPr>
        <p:blipFill rotWithShape="1">
          <a:blip r:embed="rId10"/>
          <a:srcRect t="21662" b="12230"/>
          <a:stretch/>
        </p:blipFill>
        <p:spPr>
          <a:xfrm>
            <a:off x="7243169" y="886838"/>
            <a:ext cx="4619190" cy="2290232"/>
          </a:xfrm>
          <a:prstGeom prst="rect">
            <a:avLst/>
          </a:prstGeom>
        </p:spPr>
      </p:pic>
    </p:spTree>
    <p:extLst>
      <p:ext uri="{BB962C8B-B14F-4D97-AF65-F5344CB8AC3E}">
        <p14:creationId xmlns:p14="http://schemas.microsoft.com/office/powerpoint/2010/main" val="1307076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dirty="0"/>
              <a:t>霍夫和</a:t>
            </a:r>
            <a:r>
              <a:rPr lang="en-US" altLang="zh-CN" dirty="0"/>
              <a:t>Intel 4004 </a:t>
            </a:r>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公司的霍夫研制成功世界上第一块</a:t>
            </a:r>
            <a:r>
              <a:rPr lang="en-US" altLang="zh-CN" dirty="0"/>
              <a:t>4</a:t>
            </a:r>
            <a:r>
              <a:rPr lang="zh-CN" altLang="en-US" dirty="0"/>
              <a:t>位微处理器芯片</a:t>
            </a:r>
            <a:r>
              <a:rPr lang="en-US" altLang="zh-CN" dirty="0"/>
              <a:t>Intel 4004</a:t>
            </a:r>
            <a:r>
              <a:rPr lang="zh-CN" altLang="en-US" dirty="0"/>
              <a:t>，标志着第一代微处理器问世，微处理器和微机时代从此开始。</a:t>
            </a:r>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4480" y="4574463"/>
            <a:ext cx="1562659" cy="1566499"/>
          </a:xfrm>
          <a:prstGeom prst="rect">
            <a:avLst/>
          </a:prstGeom>
        </p:spPr>
      </p:pic>
      <p:pic>
        <p:nvPicPr>
          <p:cNvPr id="4" name="图片 3">
            <a:extLst>
              <a:ext uri="{FF2B5EF4-FFF2-40B4-BE49-F238E27FC236}">
                <a16:creationId xmlns:a16="http://schemas.microsoft.com/office/drawing/2014/main" xmlns="" id="{ACDF051C-960D-4144-87C4-B3262CFC1407}"/>
              </a:ext>
            </a:extLst>
          </p:cNvPr>
          <p:cNvPicPr>
            <a:picLocks noChangeAspect="1"/>
          </p:cNvPicPr>
          <p:nvPr/>
        </p:nvPicPr>
        <p:blipFill>
          <a:blip r:embed="rId4"/>
          <a:stretch>
            <a:fillRect/>
          </a:stretch>
        </p:blipFill>
        <p:spPr>
          <a:xfrm>
            <a:off x="978298" y="4118085"/>
            <a:ext cx="3094377" cy="2022877"/>
          </a:xfrm>
          <a:prstGeom prst="rect">
            <a:avLst/>
          </a:prstGeom>
        </p:spPr>
      </p:pic>
      <p:pic>
        <p:nvPicPr>
          <p:cNvPr id="7" name="图片 6">
            <a:extLst>
              <a:ext uri="{FF2B5EF4-FFF2-40B4-BE49-F238E27FC236}">
                <a16:creationId xmlns:a16="http://schemas.microsoft.com/office/drawing/2014/main" xmlns="" id="{C77BB29E-ACC0-493A-9634-02F597116B41}"/>
              </a:ext>
            </a:extLst>
          </p:cNvPr>
          <p:cNvPicPr>
            <a:picLocks noChangeAspect="1"/>
          </p:cNvPicPr>
          <p:nvPr/>
        </p:nvPicPr>
        <p:blipFill>
          <a:blip r:embed="rId5"/>
          <a:stretch>
            <a:fillRect/>
          </a:stretch>
        </p:blipFill>
        <p:spPr>
          <a:xfrm>
            <a:off x="6848794" y="3617862"/>
            <a:ext cx="4364908" cy="2546196"/>
          </a:xfrm>
          <a:prstGeom prst="rect">
            <a:avLst/>
          </a:prstGeom>
        </p:spPr>
      </p:pic>
    </p:spTree>
    <p:extLst>
      <p:ext uri="{BB962C8B-B14F-4D97-AF65-F5344CB8AC3E}">
        <p14:creationId xmlns:p14="http://schemas.microsoft.com/office/powerpoint/2010/main" val="2749324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headEnd/>
            <a:tailEnd/>
          </a:ln>
        </p:spPr>
        <p:txBody>
          <a:bodyPr/>
          <a:lstStyle/>
          <a:p>
            <a:pPr marL="342900" indent="-342900" algn="just"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2300</a:t>
            </a:r>
            <a:r>
              <a:rPr lang="zh-CN" altLang="en-US" sz="2400" dirty="0">
                <a:solidFill>
                  <a:srgbClr val="000000"/>
                </a:solidFill>
                <a:latin typeface="微软雅黑"/>
                <a:ea typeface="微软雅黑"/>
              </a:rPr>
              <a:t>个晶体管，性能远超当年的</a:t>
            </a:r>
            <a:r>
              <a:rPr lang="en-US" altLang="zh-CN" sz="2400" dirty="0">
                <a:solidFill>
                  <a:srgbClr val="000000"/>
                </a:solidFill>
                <a:latin typeface="微软雅黑"/>
                <a:ea typeface="微软雅黑"/>
              </a:rPr>
              <a:t>ENIAC</a:t>
            </a:r>
            <a:r>
              <a:rPr lang="zh-CN" altLang="en-US" sz="2400" dirty="0">
                <a:solidFill>
                  <a:srgbClr val="000000"/>
                </a:solidFill>
                <a:latin typeface="微软雅黑"/>
                <a:ea typeface="微软雅黑"/>
              </a:rPr>
              <a:t>，售价</a:t>
            </a:r>
            <a:r>
              <a:rPr lang="en-US" altLang="zh-CN" sz="2400" dirty="0">
                <a:solidFill>
                  <a:srgbClr val="000000"/>
                </a:solidFill>
                <a:latin typeface="微软雅黑"/>
                <a:ea typeface="微软雅黑"/>
              </a:rPr>
              <a:t>200</a:t>
            </a:r>
            <a:r>
              <a:rPr lang="zh-CN" altLang="en-US" sz="2400" dirty="0">
                <a:solidFill>
                  <a:srgbClr val="000000"/>
                </a:solidFill>
                <a:latin typeface="微软雅黑"/>
                <a:ea typeface="微软雅黑"/>
              </a:rPr>
              <a:t>美元。 </a:t>
            </a:r>
          </a:p>
        </p:txBody>
      </p:sp>
      <p:pic>
        <p:nvPicPr>
          <p:cNvPr id="10" name="图片 9">
            <a:extLst>
              <a:ext uri="{FF2B5EF4-FFF2-40B4-BE49-F238E27FC236}">
                <a16:creationId xmlns:a16="http://schemas.microsoft.com/office/drawing/2014/main" xmlns="" id="{016312DD-F93C-41AD-834B-A0CD4F5E6FF5}"/>
              </a:ext>
            </a:extLst>
          </p:cNvPr>
          <p:cNvPicPr>
            <a:picLocks noChangeAspect="1"/>
          </p:cNvPicPr>
          <p:nvPr/>
        </p:nvPicPr>
        <p:blipFill>
          <a:blip r:embed="rId2"/>
          <a:stretch>
            <a:fillRect/>
          </a:stretch>
        </p:blipFill>
        <p:spPr>
          <a:xfrm>
            <a:off x="5745622" y="1213445"/>
            <a:ext cx="5715000" cy="5172075"/>
          </a:xfrm>
          <a:prstGeom prst="rect">
            <a:avLst/>
          </a:prstGeom>
        </p:spPr>
      </p:pic>
      <p:pic>
        <p:nvPicPr>
          <p:cNvPr id="14" name="图片 13">
            <a:extLst>
              <a:ext uri="{FF2B5EF4-FFF2-40B4-BE49-F238E27FC236}">
                <a16:creationId xmlns:a16="http://schemas.microsoft.com/office/drawing/2014/main" xmlns="" id="{99504D9F-2B62-4E2F-97A6-B1C248462941}"/>
              </a:ext>
            </a:extLst>
          </p:cNvPr>
          <p:cNvPicPr>
            <a:picLocks noChangeAspect="1"/>
          </p:cNvPicPr>
          <p:nvPr/>
        </p:nvPicPr>
        <p:blipFill>
          <a:blip r:embed="rId3"/>
          <a:stretch>
            <a:fillRect/>
          </a:stretch>
        </p:blipFill>
        <p:spPr>
          <a:xfrm>
            <a:off x="731378" y="1378566"/>
            <a:ext cx="4706218" cy="3422034"/>
          </a:xfrm>
          <a:prstGeom prst="rect">
            <a:avLst/>
          </a:prstGeom>
        </p:spPr>
      </p:pic>
    </p:spTree>
    <p:extLst>
      <p:ext uri="{BB962C8B-B14F-4D97-AF65-F5344CB8AC3E}">
        <p14:creationId xmlns:p14="http://schemas.microsoft.com/office/powerpoint/2010/main" val="2108843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第一台微型计算机：</a:t>
            </a:r>
            <a:r>
              <a:rPr lang="en-US" altLang="zh-CN"/>
              <a:t>Altair 8800 </a:t>
            </a:r>
          </a:p>
        </p:txBody>
      </p:sp>
      <p:sp>
        <p:nvSpPr>
          <p:cNvPr id="537603" name="Rectangle 3"/>
          <p:cNvSpPr>
            <a:spLocks noGrp="1" noChangeArrowheads="1"/>
          </p:cNvSpPr>
          <p:nvPr>
            <p:ph idx="1"/>
          </p:nvPr>
        </p:nvSpPr>
        <p:spPr>
          <a:xfrm>
            <a:off x="5755966" y="1811288"/>
            <a:ext cx="5247456" cy="4243536"/>
          </a:xfrm>
        </p:spPr>
        <p:txBody>
          <a:bodyPr/>
          <a:lstStyle/>
          <a:p>
            <a:pPr algn="just" eaLnBrk="1" hangingPunct="1"/>
            <a:r>
              <a:rPr lang="en-US" altLang="zh-CN" dirty="0">
                <a:latin typeface="华文新魏" pitchFamily="2" charset="-122"/>
              </a:rPr>
              <a:t>1975</a:t>
            </a:r>
            <a:r>
              <a:rPr lang="zh-CN" altLang="en-US" dirty="0">
                <a:latin typeface="华文新魏" pitchFamily="2" charset="-122"/>
              </a:rPr>
              <a:t>年</a:t>
            </a:r>
            <a:r>
              <a:rPr lang="en-US" altLang="zh-CN" dirty="0">
                <a:latin typeface="华文新魏" pitchFamily="2" charset="-122"/>
              </a:rPr>
              <a:t>4</a:t>
            </a:r>
            <a:r>
              <a:rPr lang="zh-CN" altLang="en-US" dirty="0">
                <a:latin typeface="华文新魏" pitchFamily="2" charset="-122"/>
              </a:rPr>
              <a:t>月，</a:t>
            </a:r>
            <a:r>
              <a:rPr lang="en-US" altLang="zh-CN" dirty="0">
                <a:latin typeface="华文新魏" pitchFamily="2" charset="-122"/>
              </a:rPr>
              <a:t>MITS</a:t>
            </a:r>
            <a:r>
              <a:rPr lang="zh-CN" altLang="en-US" dirty="0">
                <a:latin typeface="华文新魏" pitchFamily="2" charset="-122"/>
              </a:rPr>
              <a:t>发布第一个通用型</a:t>
            </a:r>
            <a:r>
              <a:rPr lang="en-US" altLang="zh-CN" dirty="0">
                <a:latin typeface="华文新魏" pitchFamily="2" charset="-122"/>
              </a:rPr>
              <a:t>Altair 8800</a:t>
            </a:r>
            <a:r>
              <a:rPr lang="zh-CN" altLang="en-US" dirty="0">
                <a:latin typeface="华文新魏" pitchFamily="2" charset="-122"/>
              </a:rPr>
              <a:t>，售价</a:t>
            </a:r>
            <a:r>
              <a:rPr lang="en-US" altLang="zh-CN" dirty="0">
                <a:latin typeface="华文新魏" pitchFamily="2" charset="-122"/>
              </a:rPr>
              <a:t>375</a:t>
            </a:r>
            <a:r>
              <a:rPr lang="zh-CN" altLang="en-US" dirty="0">
                <a:latin typeface="华文新魏" pitchFamily="2" charset="-122"/>
              </a:rPr>
              <a:t>美元，带有</a:t>
            </a:r>
            <a:r>
              <a:rPr lang="en-US" altLang="zh-CN" dirty="0">
                <a:latin typeface="华文新魏" pitchFamily="2" charset="-122"/>
              </a:rPr>
              <a:t>1KB</a:t>
            </a:r>
            <a:r>
              <a:rPr lang="zh-CN" altLang="en-US" dirty="0">
                <a:latin typeface="华文新魏" pitchFamily="2" charset="-122"/>
              </a:rPr>
              <a:t>存储器。这是世界上第一台微型计算机。 </a:t>
            </a:r>
          </a:p>
          <a:p>
            <a:pPr eaLnBrk="1" hangingPunct="1"/>
            <a:r>
              <a:rPr lang="en-US" altLang="zh-CN" dirty="0">
                <a:latin typeface="华文新魏" pitchFamily="2" charset="-122"/>
              </a:rPr>
              <a:t>Altair</a:t>
            </a:r>
            <a:r>
              <a:rPr lang="zh-CN" altLang="en-US" dirty="0">
                <a:latin typeface="华文新魏" pitchFamily="2" charset="-122"/>
              </a:rPr>
              <a:t>定位在青年电脑迷市场 </a:t>
            </a:r>
          </a:p>
          <a:p>
            <a:pPr eaLnBrk="1" hangingPunct="1"/>
            <a:r>
              <a:rPr lang="en-US" altLang="zh-CN" dirty="0">
                <a:latin typeface="华文新魏" pitchFamily="2" charset="-122"/>
              </a:rPr>
              <a:t>Paul Allen</a:t>
            </a:r>
            <a:r>
              <a:rPr lang="zh-CN" altLang="en-US" dirty="0">
                <a:latin typeface="华文新魏" pitchFamily="2" charset="-122"/>
              </a:rPr>
              <a:t>和</a:t>
            </a:r>
            <a:r>
              <a:rPr lang="en-US" altLang="zh-CN" dirty="0">
                <a:latin typeface="华文新魏" pitchFamily="2" charset="-122"/>
              </a:rPr>
              <a:t>Bill Gates</a:t>
            </a:r>
            <a:r>
              <a:rPr lang="zh-CN" altLang="en-US" dirty="0">
                <a:latin typeface="华文新魏" pitchFamily="2" charset="-122"/>
              </a:rPr>
              <a:t>在三周内为</a:t>
            </a:r>
            <a:r>
              <a:rPr lang="en-US" altLang="zh-CN" dirty="0">
                <a:latin typeface="华文新魏" pitchFamily="2" charset="-122"/>
              </a:rPr>
              <a:t>Altair</a:t>
            </a:r>
            <a:r>
              <a:rPr lang="zh-CN" altLang="en-US" dirty="0">
                <a:latin typeface="华文新魏" pitchFamily="2" charset="-122"/>
              </a:rPr>
              <a:t>开发出</a:t>
            </a:r>
            <a:r>
              <a:rPr lang="en-US" altLang="zh-CN" dirty="0">
                <a:latin typeface="华文新魏" pitchFamily="2" charset="-122"/>
              </a:rPr>
              <a:t>BASIC</a:t>
            </a:r>
            <a:r>
              <a:rPr lang="zh-CN" altLang="en-US" dirty="0">
                <a:latin typeface="华文新魏" pitchFamily="2" charset="-122"/>
              </a:rPr>
              <a:t>语言，</a:t>
            </a:r>
            <a:r>
              <a:rPr lang="en-US" altLang="zh-CN" dirty="0">
                <a:latin typeface="华文新魏" pitchFamily="2" charset="-122"/>
              </a:rPr>
              <a:t>MITS</a:t>
            </a:r>
            <a:r>
              <a:rPr lang="zh-CN" altLang="en-US" dirty="0">
                <a:latin typeface="华文新魏" pitchFamily="2" charset="-122"/>
              </a:rPr>
              <a:t>成为两个未来富翁的第一个客户 。</a:t>
            </a: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328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440868-170B-4D87-A461-938071D4F5DB}"/>
              </a:ext>
            </a:extLst>
          </p:cNvPr>
          <p:cNvSpPr>
            <a:spLocks noGrp="1"/>
          </p:cNvSpPr>
          <p:nvPr>
            <p:ph type="title"/>
          </p:nvPr>
        </p:nvSpPr>
        <p:spPr/>
        <p:txBody>
          <a:bodyPr/>
          <a:lstStyle/>
          <a:p>
            <a:r>
              <a:rPr lang="zh-CN" altLang="en-US" dirty="0"/>
              <a:t>最古老的计算工具</a:t>
            </a:r>
          </a:p>
        </p:txBody>
      </p:sp>
      <p:sp>
        <p:nvSpPr>
          <p:cNvPr id="3" name="内容占位符 2">
            <a:extLst>
              <a:ext uri="{FF2B5EF4-FFF2-40B4-BE49-F238E27FC236}">
                <a16:creationId xmlns:a16="http://schemas.microsoft.com/office/drawing/2014/main" xmlns="" id="{B5CDCB6D-3A46-40E9-A3C1-6FC07D773EC7}"/>
              </a:ext>
            </a:extLst>
          </p:cNvPr>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p>
          <a:p>
            <a:pPr algn="just">
              <a:lnSpc>
                <a:spcPct val="150000"/>
              </a:lnSpc>
            </a:pPr>
            <a:r>
              <a:rPr lang="zh-CN" altLang="en-US" sz="2400" dirty="0"/>
              <a:t>一纵十横，百立千僵 ，</a:t>
            </a:r>
            <a:r>
              <a:rPr lang="zh-CN" altLang="en-US" sz="2400" dirty="0">
                <a:latin typeface="宋体" pitchFamily="2" charset="-122"/>
              </a:rPr>
              <a:t>“</a:t>
            </a:r>
            <a:r>
              <a:rPr lang="zh-CN" altLang="en-US" sz="2400" b="1" dirty="0">
                <a:solidFill>
                  <a:schemeClr val="accent2"/>
                </a:solidFill>
              </a:rPr>
              <a:t>运筹帷幄</a:t>
            </a:r>
            <a:r>
              <a:rPr lang="zh-CN" altLang="en-US" sz="2400" dirty="0">
                <a:latin typeface="宋体"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p>
          <a:p>
            <a:pPr algn="just"/>
            <a:endParaRPr lang="zh-CN" altLang="en-US" sz="2400" dirty="0"/>
          </a:p>
          <a:p>
            <a:pPr algn="just"/>
            <a:endParaRPr lang="zh-CN" altLang="en-US" sz="2400" dirty="0"/>
          </a:p>
        </p:txBody>
      </p:sp>
      <p:sp>
        <p:nvSpPr>
          <p:cNvPr id="8" name="文本占位符 8">
            <a:extLst>
              <a:ext uri="{FF2B5EF4-FFF2-40B4-BE49-F238E27FC236}">
                <a16:creationId xmlns:a16="http://schemas.microsoft.com/office/drawing/2014/main" xmlns="" id="{DE05C824-CD1D-49A9-8BF2-377C0D4A2D24}"/>
              </a:ext>
            </a:extLst>
          </p:cNvPr>
          <p:cNvSpPr txBox="1">
            <a:spLocks/>
          </p:cNvSpPr>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a:extLst>
              <a:ext uri="{FF2B5EF4-FFF2-40B4-BE49-F238E27FC236}">
                <a16:creationId xmlns:a16="http://schemas.microsoft.com/office/drawing/2014/main" xmlns="" id="{2BB8A1D9-BA41-490B-8529-60BE6BC5585C}"/>
              </a:ext>
            </a:extLst>
          </p:cNvPr>
          <p:cNvPicPr>
            <a:picLocks noChangeAspect="1" noChangeArrowheads="1"/>
          </p:cNvPicPr>
          <p:nvPr/>
        </p:nvPicPr>
        <p:blipFill>
          <a:blip r:embed="rId2" cstate="print"/>
          <a:stretch>
            <a:fillRect/>
          </a:stretch>
        </p:blipFill>
        <p:spPr>
          <a:xfrm>
            <a:off x="945785" y="1228767"/>
            <a:ext cx="3536434" cy="3783985"/>
          </a:xfrm>
          <a:prstGeom prst="rect">
            <a:avLst/>
          </a:prstGeom>
          <a:noFill/>
          <a:ln w="25400">
            <a:noFill/>
          </a:ln>
        </p:spPr>
      </p:pic>
      <p:pic>
        <p:nvPicPr>
          <p:cNvPr id="10" name="Picture 5" descr="1-2-3.jpg (17158 bytes)">
            <a:extLst>
              <a:ext uri="{FF2B5EF4-FFF2-40B4-BE49-F238E27FC236}">
                <a16:creationId xmlns:a16="http://schemas.microsoft.com/office/drawing/2014/main" xmlns="" id="{261BD5BF-F3E0-47FE-9E0C-A5DA0704ECCA}"/>
              </a:ext>
            </a:extLst>
          </p:cNvPr>
          <p:cNvPicPr>
            <a:picLocks noChangeAspect="1" noChangeArrowheads="1"/>
          </p:cNvPicPr>
          <p:nvPr/>
        </p:nvPicPr>
        <p:blipFill>
          <a:blip r:embed="rId3" cstate="print"/>
          <a:stretch>
            <a:fillRect/>
          </a:stretch>
        </p:blipFill>
        <p:spPr>
          <a:xfrm>
            <a:off x="892247" y="5130209"/>
            <a:ext cx="3589972" cy="907443"/>
          </a:xfrm>
          <a:prstGeom prst="rect">
            <a:avLst/>
          </a:prstGeom>
          <a:noFill/>
          <a:ln w="25400">
            <a:solidFill>
              <a:srgbClr val="FF6600"/>
            </a:solidFill>
          </a:ln>
        </p:spPr>
      </p:pic>
    </p:spTree>
    <p:extLst>
      <p:ext uri="{BB962C8B-B14F-4D97-AF65-F5344CB8AC3E}">
        <p14:creationId xmlns:p14="http://schemas.microsoft.com/office/powerpoint/2010/main" val="3699380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r>
              <a:rPr lang="en-US" altLang="zh-CN" sz="2800" dirty="0">
                <a:latin typeface="华文新魏" pitchFamily="2" charset="-122"/>
              </a:rPr>
              <a:t>1976</a:t>
            </a:r>
            <a:r>
              <a:rPr lang="zh-CN" altLang="en-US" sz="2800" dirty="0">
                <a:latin typeface="华文新魏" pitchFamily="2" charset="-122"/>
              </a:rPr>
              <a:t>年</a:t>
            </a:r>
            <a:r>
              <a:rPr lang="en-US" altLang="zh-CN" sz="2800" dirty="0">
                <a:latin typeface="华文新魏" pitchFamily="2" charset="-122"/>
              </a:rPr>
              <a:t>3</a:t>
            </a:r>
            <a:r>
              <a:rPr lang="zh-CN" altLang="en-US" sz="2800" dirty="0">
                <a:latin typeface="华文新魏" pitchFamily="2" charset="-122"/>
              </a:rPr>
              <a:t>月，</a:t>
            </a:r>
            <a:r>
              <a:rPr lang="en-US" altLang="zh-CN" sz="2800" dirty="0">
                <a:latin typeface="华文新魏" pitchFamily="2" charset="-122"/>
              </a:rPr>
              <a:t>Steve Wozniak</a:t>
            </a:r>
            <a:r>
              <a:rPr lang="zh-CN" altLang="en-US" sz="2800" dirty="0">
                <a:latin typeface="华文新魏" pitchFamily="2" charset="-122"/>
              </a:rPr>
              <a:t>和</a:t>
            </a:r>
            <a:r>
              <a:rPr lang="en-US" altLang="zh-CN" sz="2800" dirty="0">
                <a:latin typeface="华文新魏" pitchFamily="2" charset="-122"/>
              </a:rPr>
              <a:t>Steve Jobs</a:t>
            </a:r>
            <a:r>
              <a:rPr lang="zh-CN" altLang="en-US" sz="2800" dirty="0">
                <a:latin typeface="华文新魏" pitchFamily="2" charset="-122"/>
              </a:rPr>
              <a:t>开发出微型计算机</a:t>
            </a:r>
            <a:r>
              <a:rPr lang="en-US" altLang="zh-CN" sz="2800" dirty="0">
                <a:latin typeface="华文新魏" pitchFamily="2" charset="-122"/>
              </a:rPr>
              <a:t>Apple I</a:t>
            </a:r>
            <a:r>
              <a:rPr lang="zh-CN" altLang="en-US" sz="2800" dirty="0">
                <a:latin typeface="华文新魏" pitchFamily="2" charset="-122"/>
              </a:rPr>
              <a:t>，愚人节这天，两个</a:t>
            </a:r>
            <a:r>
              <a:rPr lang="en-US" altLang="zh-CN" sz="2800" dirty="0">
                <a:latin typeface="华文新魏" pitchFamily="2" charset="-122"/>
              </a:rPr>
              <a:t>Steve</a:t>
            </a:r>
            <a:r>
              <a:rPr lang="zh-CN" altLang="en-US" sz="2800" dirty="0">
                <a:latin typeface="华文新魏" pitchFamily="2" charset="-122"/>
              </a:rPr>
              <a:t>成立了</a:t>
            </a:r>
            <a:r>
              <a:rPr lang="en-US" altLang="zh-CN" sz="2800" dirty="0">
                <a:latin typeface="华文新魏" pitchFamily="2" charset="-122"/>
              </a:rPr>
              <a:t>Apple</a:t>
            </a:r>
            <a:r>
              <a:rPr lang="zh-CN" altLang="en-US" sz="2800" dirty="0">
                <a:latin typeface="华文新魏" pitchFamily="2" charset="-122"/>
              </a:rPr>
              <a:t>计算机公司。 </a:t>
            </a:r>
          </a:p>
          <a:p>
            <a:pPr algn="just"/>
            <a:r>
              <a:rPr lang="en-US" altLang="zh-CN" sz="2800" dirty="0">
                <a:latin typeface="华文新魏" pitchFamily="2" charset="-122"/>
              </a:rPr>
              <a:t>Apple II</a:t>
            </a:r>
            <a:r>
              <a:rPr lang="zh-CN" altLang="en-US" sz="2800" dirty="0">
                <a:latin typeface="华文新魏" pitchFamily="2" charset="-122"/>
              </a:rPr>
              <a:t>是第一个带有彩色图形的个人计算机，售价为</a:t>
            </a:r>
            <a:r>
              <a:rPr lang="en-US" altLang="zh-CN" sz="2800" dirty="0">
                <a:latin typeface="华文新魏" pitchFamily="2" charset="-122"/>
              </a:rPr>
              <a:t>1300</a:t>
            </a:r>
            <a:r>
              <a:rPr lang="zh-CN" altLang="en-US" sz="2800" dirty="0">
                <a:latin typeface="华文新魏" pitchFamily="2" charset="-122"/>
              </a:rPr>
              <a:t>美元。</a:t>
            </a:r>
            <a:r>
              <a:rPr lang="en-US" altLang="zh-CN" sz="2800" dirty="0">
                <a:latin typeface="华文新魏" pitchFamily="2" charset="-122"/>
              </a:rPr>
              <a:t>Apple II</a:t>
            </a:r>
            <a:r>
              <a:rPr lang="zh-CN" altLang="en-US" sz="2800" dirty="0">
                <a:latin typeface="华文新魏" pitchFamily="2" charset="-122"/>
              </a:rPr>
              <a:t>及其系列改进机型风靡一时，使</a:t>
            </a:r>
            <a:r>
              <a:rPr lang="en-US" altLang="zh-CN" sz="2800" dirty="0">
                <a:latin typeface="华文新魏" pitchFamily="2" charset="-122"/>
              </a:rPr>
              <a:t>Apple</a:t>
            </a:r>
            <a:r>
              <a:rPr lang="zh-CN" altLang="en-US" sz="2800" dirty="0">
                <a:latin typeface="华文新魏" pitchFamily="2" charset="-122"/>
              </a:rPr>
              <a:t>成为微型机时代最成功的计算机公司。 </a:t>
            </a:r>
          </a:p>
          <a:p>
            <a:pPr algn="just"/>
            <a:endParaRPr lang="zh-CN" altLang="en-US" dirty="0"/>
          </a:p>
        </p:txBody>
      </p:sp>
      <p:pic>
        <p:nvPicPr>
          <p:cNvPr id="6" name="Picture 7" descr="输出向导-1"/>
          <p:cNvPicPr>
            <a:picLocks noChangeAspect="1" noChangeArrowheads="1"/>
          </p:cNvPicPr>
          <p:nvPr/>
        </p:nvPicPr>
        <p:blipFill>
          <a:blip r:embed="rId2" cstate="print"/>
          <a:srcRect/>
          <a:stretch>
            <a:fillRect/>
          </a:stretch>
        </p:blipFill>
        <p:spPr bwMode="auto">
          <a:xfrm>
            <a:off x="2022290" y="4716697"/>
            <a:ext cx="1368152" cy="1710190"/>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3" cstate="print"/>
          <a:srcRect/>
          <a:stretch>
            <a:fillRect/>
          </a:stretch>
        </p:blipFill>
        <p:spPr bwMode="auto">
          <a:xfrm>
            <a:off x="4407062" y="4548089"/>
            <a:ext cx="2880320" cy="1784199"/>
          </a:xfrm>
          <a:prstGeom prst="rect">
            <a:avLst/>
          </a:prstGeom>
          <a:noFill/>
        </p:spPr>
      </p:pic>
      <p:pic>
        <p:nvPicPr>
          <p:cNvPr id="9" name="图片 8">
            <a:extLst>
              <a:ext uri="{FF2B5EF4-FFF2-40B4-BE49-F238E27FC236}">
                <a16:creationId xmlns:a16="http://schemas.microsoft.com/office/drawing/2014/main" xmlns="" id="{33891CFF-38B9-4D09-9836-0BA9D3EEFC0B}"/>
              </a:ext>
            </a:extLst>
          </p:cNvPr>
          <p:cNvPicPr>
            <a:picLocks noChangeAspect="1"/>
          </p:cNvPicPr>
          <p:nvPr/>
        </p:nvPicPr>
        <p:blipFill>
          <a:blip r:embed="rId4"/>
          <a:stretch>
            <a:fillRect/>
          </a:stretch>
        </p:blipFill>
        <p:spPr>
          <a:xfrm>
            <a:off x="8543361" y="1297938"/>
            <a:ext cx="3085747" cy="2463338"/>
          </a:xfrm>
          <a:prstGeom prst="rect">
            <a:avLst/>
          </a:prstGeom>
        </p:spPr>
      </p:pic>
      <p:pic>
        <p:nvPicPr>
          <p:cNvPr id="11" name="图片 10">
            <a:extLst>
              <a:ext uri="{FF2B5EF4-FFF2-40B4-BE49-F238E27FC236}">
                <a16:creationId xmlns:a16="http://schemas.microsoft.com/office/drawing/2014/main" xmlns="" id="{C955D792-EFE7-4C59-AA9E-7E098571D0F9}"/>
              </a:ext>
            </a:extLst>
          </p:cNvPr>
          <p:cNvPicPr>
            <a:picLocks noChangeAspect="1"/>
          </p:cNvPicPr>
          <p:nvPr/>
        </p:nvPicPr>
        <p:blipFill>
          <a:blip r:embed="rId5"/>
          <a:stretch>
            <a:fillRect/>
          </a:stretch>
        </p:blipFill>
        <p:spPr>
          <a:xfrm>
            <a:off x="8151511" y="4062121"/>
            <a:ext cx="3477597" cy="2364766"/>
          </a:xfrm>
          <a:prstGeom prst="rect">
            <a:avLst/>
          </a:prstGeom>
        </p:spPr>
      </p:pic>
    </p:spTree>
    <p:extLst>
      <p:ext uri="{BB962C8B-B14F-4D97-AF65-F5344CB8AC3E}">
        <p14:creationId xmlns:p14="http://schemas.microsoft.com/office/powerpoint/2010/main" val="3947009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1981-PC</a:t>
            </a:r>
            <a:r>
              <a:rPr lang="zh-CN" altLang="en-US" dirty="0"/>
              <a:t>元年</a:t>
            </a:r>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p>
          <a:p>
            <a:pPr>
              <a:lnSpc>
                <a:spcPct val="150000"/>
              </a:lnSpc>
            </a:pPr>
            <a:r>
              <a:rPr lang="en-US" altLang="zh-CN" dirty="0"/>
              <a:t>IBM</a:t>
            </a:r>
            <a:r>
              <a:rPr lang="zh-CN" altLang="en-US" dirty="0"/>
              <a:t>将其命名为</a:t>
            </a:r>
            <a:r>
              <a:rPr lang="en-US" altLang="zh-CN" dirty="0"/>
              <a:t>Personal Computer</a:t>
            </a:r>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p>
          <a:p>
            <a:pPr>
              <a:lnSpc>
                <a:spcPct val="150000"/>
              </a:lnSpc>
            </a:pPr>
            <a:r>
              <a:rPr lang="en-US" altLang="zh-CN" dirty="0"/>
              <a:t>OS</a:t>
            </a:r>
            <a:r>
              <a:rPr lang="zh-CN" altLang="en-US" dirty="0"/>
              <a:t>：</a:t>
            </a:r>
            <a:r>
              <a:rPr lang="en-US" altLang="zh-CN" dirty="0"/>
              <a:t>Microsoft MS-DOS</a:t>
            </a:r>
          </a:p>
          <a:p>
            <a:endParaRPr lang="zh-CN" altLang="en-US" dirty="0"/>
          </a:p>
        </p:txBody>
      </p:sp>
      <p:pic>
        <p:nvPicPr>
          <p:cNvPr id="6" name="图片 5">
            <a:extLst>
              <a:ext uri="{FF2B5EF4-FFF2-40B4-BE49-F238E27FC236}">
                <a16:creationId xmlns:a16="http://schemas.microsoft.com/office/drawing/2014/main" xmlns="" id="{C73C5BD2-646D-446D-B39A-E9B850A825C6}"/>
              </a:ext>
            </a:extLst>
          </p:cNvPr>
          <p:cNvPicPr>
            <a:picLocks noChangeAspect="1"/>
          </p:cNvPicPr>
          <p:nvPr/>
        </p:nvPicPr>
        <p:blipFill>
          <a:blip r:embed="rId2"/>
          <a:stretch>
            <a:fillRect/>
          </a:stretch>
        </p:blipFill>
        <p:spPr>
          <a:xfrm>
            <a:off x="6184900" y="2630382"/>
            <a:ext cx="5156200" cy="3769283"/>
          </a:xfrm>
          <a:prstGeom prst="rect">
            <a:avLst/>
          </a:prstGeom>
        </p:spPr>
      </p:pic>
    </p:spTree>
    <p:extLst>
      <p:ext uri="{BB962C8B-B14F-4D97-AF65-F5344CB8AC3E}">
        <p14:creationId xmlns:p14="http://schemas.microsoft.com/office/powerpoint/2010/main" val="3906054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382FDD-1FF3-4CD8-8E44-84364D45F8AF}"/>
              </a:ext>
            </a:extLst>
          </p:cNvPr>
          <p:cNvSpPr>
            <a:spLocks noGrp="1"/>
          </p:cNvSpPr>
          <p:nvPr>
            <p:ph type="title"/>
          </p:nvPr>
        </p:nvSpPr>
        <p:spPr/>
        <p:txBody>
          <a:bodyPr/>
          <a:lstStyle/>
          <a:p>
            <a:r>
              <a:rPr lang="zh-CN" altLang="en-US" dirty="0"/>
              <a:t>计算机发展历程</a:t>
            </a:r>
          </a:p>
        </p:txBody>
      </p:sp>
      <p:graphicFrame>
        <p:nvGraphicFramePr>
          <p:cNvPr id="4" name="内容占位符 3">
            <a:extLst>
              <a:ext uri="{FF2B5EF4-FFF2-40B4-BE49-F238E27FC236}">
                <a16:creationId xmlns:a16="http://schemas.microsoft.com/office/drawing/2014/main" xmlns="" id="{3F2CC2A0-AFC9-4E33-9F7F-F74D605A9584}"/>
              </a:ext>
            </a:extLst>
          </p:cNvPr>
          <p:cNvGraphicFramePr>
            <a:graphicFrameLocks noGrp="1"/>
          </p:cNvGraphicFramePr>
          <p:nvPr>
            <p:ph idx="1"/>
            <p:extLst>
              <p:ext uri="{D42A27DB-BD31-4B8C-83A1-F6EECF244321}">
                <p14:modId xmlns:p14="http://schemas.microsoft.com/office/powerpoint/2010/main" val="1635350995"/>
              </p:ext>
            </p:extLst>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extLst>
                    <a:ext uri="{9D8B030D-6E8A-4147-A177-3AD203B41FA5}">
                      <a16:colId xmlns:a16="http://schemas.microsoft.com/office/drawing/2014/main" xmlns="" val="1558726995"/>
                    </a:ext>
                  </a:extLst>
                </a:gridCol>
                <a:gridCol w="2077862">
                  <a:extLst>
                    <a:ext uri="{9D8B030D-6E8A-4147-A177-3AD203B41FA5}">
                      <a16:colId xmlns:a16="http://schemas.microsoft.com/office/drawing/2014/main" xmlns="" val="2987437790"/>
                    </a:ext>
                  </a:extLst>
                </a:gridCol>
                <a:gridCol w="2507034">
                  <a:extLst>
                    <a:ext uri="{9D8B030D-6E8A-4147-A177-3AD203B41FA5}">
                      <a16:colId xmlns:a16="http://schemas.microsoft.com/office/drawing/2014/main" xmlns="" val="2002703985"/>
                    </a:ext>
                  </a:extLst>
                </a:gridCol>
                <a:gridCol w="2258135">
                  <a:extLst>
                    <a:ext uri="{9D8B030D-6E8A-4147-A177-3AD203B41FA5}">
                      <a16:colId xmlns:a16="http://schemas.microsoft.com/office/drawing/2014/main" xmlns="" val="458907383"/>
                    </a:ext>
                  </a:extLst>
                </a:gridCol>
                <a:gridCol w="2438399">
                  <a:extLst>
                    <a:ext uri="{9D8B030D-6E8A-4147-A177-3AD203B41FA5}">
                      <a16:colId xmlns:a16="http://schemas.microsoft.com/office/drawing/2014/main" xmlns="" val="4017981267"/>
                    </a:ext>
                  </a:extLst>
                </a:gridCol>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p>
                  </a:txBody>
                  <a:tcPr/>
                </a:tc>
                <a:extLst>
                  <a:ext uri="{0D108BD9-81ED-4DB2-BD59-A6C34878D82A}">
                    <a16:rowId xmlns:a16="http://schemas.microsoft.com/office/drawing/2014/main" xmlns="" val="118352213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年代</a:t>
                      </a:r>
                    </a:p>
                  </a:txBody>
                  <a:tcPr anchor="ctr">
                    <a:solidFill>
                      <a:srgbClr val="5B9BD5"/>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3767806754"/>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基础器件</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电子管</a:t>
                      </a:r>
                    </a:p>
                  </a:txBody>
                  <a:tcPr anchor="ctr"/>
                </a:tc>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晶体管</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集成电路</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超大规模集成电路</a:t>
                      </a:r>
                    </a:p>
                  </a:txBody>
                  <a:tcPr anchor="ctr"/>
                </a:tc>
                <a:extLst>
                  <a:ext uri="{0D108BD9-81ED-4DB2-BD59-A6C34878D82A}">
                    <a16:rowId xmlns:a16="http://schemas.microsoft.com/office/drawing/2014/main" xmlns="" val="2750407334"/>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运算速度</a:t>
                      </a:r>
                    </a:p>
                  </a:txBody>
                  <a:tcPr anchor="ct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3907564515"/>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存储器</a:t>
                      </a:r>
                    </a:p>
                  </a:txBody>
                  <a:tcPr anchor="ctr">
                    <a:solidFill>
                      <a:srgbClr val="5B9BD5"/>
                    </a:solidFill>
                  </a:tcP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水银延迟线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磁鼓、纸带、卡片 </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磁芯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磁盘、磁带</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半导体</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a:t>
                      </a:r>
                    </a:p>
                  </a:txBody>
                  <a:tcPr anchor="ctr"/>
                </a:tc>
                <a:tc>
                  <a:txBody>
                    <a:bodyPr/>
                    <a:lstStyle/>
                    <a:p>
                      <a:pPr algn="ctr"/>
                      <a:r>
                        <a:rPr lang="zh-CN" altLang="en-US" b="0" dirty="0">
                          <a:solidFill>
                            <a:schemeClr val="accent2"/>
                          </a:solidFill>
                          <a:latin typeface="微软雅黑" panose="020B0503020204020204" pitchFamily="34" charset="-122"/>
                          <a:ea typeface="微软雅黑" panose="020B0503020204020204" pitchFamily="34" charset="-122"/>
                        </a:rPr>
                        <a:t>半导体</a:t>
                      </a:r>
                      <a:endParaRPr lang="en-US" altLang="zh-CN" b="0" dirty="0">
                        <a:solidFill>
                          <a:schemeClr val="accent2"/>
                        </a:solidFill>
                        <a:latin typeface="微软雅黑" panose="020B0503020204020204" pitchFamily="34" charset="-122"/>
                        <a:ea typeface="微软雅黑" panose="020B0503020204020204" pitchFamily="34" charset="-122"/>
                      </a:endParaRPr>
                    </a:p>
                    <a:p>
                      <a:pPr algn="ctr"/>
                      <a:r>
                        <a:rPr lang="zh-CN" altLang="en-US" b="0" dirty="0">
                          <a:solidFill>
                            <a:schemeClr val="accent2"/>
                          </a:solidFill>
                          <a:latin typeface="微软雅黑" panose="020B0503020204020204" pitchFamily="34" charset="-122"/>
                          <a:ea typeface="微软雅黑" panose="020B0503020204020204" pitchFamily="34" charset="-122"/>
                        </a:rPr>
                        <a:t>磁盘</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4153122667"/>
                  </a:ext>
                </a:extLst>
              </a:tr>
              <a:tr h="1347344">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特征</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p>
                    <a:p>
                      <a:pPr algn="ctr"/>
                      <a:r>
                        <a:rPr lang="zh-CN" altLang="en-US" b="0" dirty="0">
                          <a:latin typeface="微软雅黑" panose="020B0503020204020204" pitchFamily="34" charset="-122"/>
                          <a:ea typeface="微软雅黑" panose="020B0503020204020204" pitchFamily="34" charset="-122"/>
                        </a:rPr>
                        <a:t>操作系统</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p>
                  </a:txBody>
                  <a:tcPr anchor="ctr"/>
                </a:tc>
                <a:extLst>
                  <a:ext uri="{0D108BD9-81ED-4DB2-BD59-A6C34878D82A}">
                    <a16:rowId xmlns:a16="http://schemas.microsoft.com/office/drawing/2014/main" xmlns="" val="170860206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应用范围</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1921117867"/>
                  </a:ext>
                </a:extLst>
              </a:tr>
            </a:tbl>
          </a:graphicData>
        </a:graphic>
      </p:graphicFrame>
      <p:sp>
        <p:nvSpPr>
          <p:cNvPr id="5" name="Rectangle 3">
            <a:extLst>
              <a:ext uri="{FF2B5EF4-FFF2-40B4-BE49-F238E27FC236}">
                <a16:creationId xmlns:a16="http://schemas.microsoft.com/office/drawing/2014/main" xmlns="" id="{2DE67215-748A-4F94-B685-675CE5CABEB3}"/>
              </a:ext>
            </a:extLst>
          </p:cNvPr>
          <p:cNvSpPr txBox="1">
            <a:spLocks noChangeArrowheads="1"/>
          </p:cNvSpPr>
          <p:nvPr/>
        </p:nvSpPr>
        <p:spPr>
          <a:xfrm>
            <a:off x="1103377" y="5744905"/>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p>
          <a:p>
            <a:endParaRPr lang="en-US" altLang="zh-CN" dirty="0"/>
          </a:p>
        </p:txBody>
      </p:sp>
    </p:spTree>
    <p:extLst>
      <p:ext uri="{BB962C8B-B14F-4D97-AF65-F5344CB8AC3E}">
        <p14:creationId xmlns:p14="http://schemas.microsoft.com/office/powerpoint/2010/main" val="85662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a:t>1965</a:t>
            </a:r>
            <a:r>
              <a:rPr lang="zh-CN" altLang="en-US" dirty="0"/>
              <a:t>年 </a:t>
            </a:r>
            <a:r>
              <a:rPr lang="en-US" altLang="zh-CN" dirty="0"/>
              <a:t>Moore</a:t>
            </a:r>
            <a:r>
              <a:rPr lang="en-US" altLang="zh-CN" dirty="0">
                <a:latin typeface="Arial" charset="0"/>
              </a:rPr>
              <a:t>’</a:t>
            </a:r>
            <a:r>
              <a:rPr lang="en-US" altLang="zh-CN" dirty="0"/>
              <a:t>s Law</a:t>
            </a: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extLst>
      <p:ext uri="{BB962C8B-B14F-4D97-AF65-F5344CB8AC3E}">
        <p14:creationId xmlns:p14="http://schemas.microsoft.com/office/powerpoint/2010/main" val="3733468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54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0675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我国计算机技术的发展</a:t>
            </a:r>
          </a:p>
        </p:txBody>
      </p:sp>
      <p:sp>
        <p:nvSpPr>
          <p:cNvPr id="3" name="内容占位符 2"/>
          <p:cNvSpPr>
            <a:spLocks noGrp="1"/>
          </p:cNvSpPr>
          <p:nvPr>
            <p:ph idx="1"/>
          </p:nvPr>
        </p:nvSpPr>
        <p:spPr>
          <a:xfrm>
            <a:off x="487822" y="942764"/>
            <a:ext cx="10764378" cy="5637024"/>
          </a:xfrm>
        </p:spPr>
        <p:txBody>
          <a:bodyPr>
            <a:normAutofit/>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p>
          <a:p>
            <a:pPr algn="just">
              <a:lnSpc>
                <a:spcPct val="150000"/>
              </a:lnSpc>
            </a:pPr>
            <a:r>
              <a:rPr lang="en-US" altLang="zh-CN" sz="2400" dirty="0"/>
              <a:t>50</a:t>
            </a:r>
            <a:r>
              <a:rPr lang="zh-CN" altLang="en-US" sz="2400" dirty="0"/>
              <a:t>年来相继研究出了第二代，第三代计算机。</a:t>
            </a:r>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sz="1800" dirty="0"/>
              <a:t>广告词：</a:t>
            </a:r>
            <a:r>
              <a:rPr lang="zh-CN" altLang="en-US" sz="1800" dirty="0">
                <a:latin typeface="宋体" pitchFamily="2" charset="-122"/>
              </a:rPr>
              <a:t>“</a:t>
            </a:r>
            <a:r>
              <a:rPr lang="zh-CN" altLang="en-US" sz="1800" dirty="0"/>
              <a:t>一台我们自己制造的能够处理中文的电脑</a:t>
            </a:r>
            <a:r>
              <a:rPr lang="zh-CN" altLang="en-US" sz="1800" dirty="0">
                <a:latin typeface="宋体" pitchFamily="2" charset="-122"/>
              </a:rPr>
              <a:t>”</a:t>
            </a:r>
            <a:r>
              <a:rPr lang="zh-CN" altLang="en-US" sz="1800" dirty="0"/>
              <a:t>。 </a:t>
            </a:r>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p>
          <a:p>
            <a:pPr algn="just">
              <a:lnSpc>
                <a:spcPct val="150000"/>
              </a:lnSpc>
            </a:pPr>
            <a:r>
              <a:rPr lang="zh-CN" altLang="en-US" sz="2400" dirty="0"/>
              <a:t>中科院研究开发的龙芯／</a:t>
            </a:r>
            <a:r>
              <a:rPr lang="en-US" altLang="zh-CN" sz="2400" dirty="0"/>
              <a:t>GODSON</a:t>
            </a:r>
          </a:p>
          <a:p>
            <a:pPr algn="just"/>
            <a:endParaRPr lang="zh-CN" altLang="en-US" dirty="0"/>
          </a:p>
        </p:txBody>
      </p:sp>
    </p:spTree>
    <p:extLst>
      <p:ext uri="{BB962C8B-B14F-4D97-AF65-F5344CB8AC3E}">
        <p14:creationId xmlns:p14="http://schemas.microsoft.com/office/powerpoint/2010/main" val="3192675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6733" b="16745"/>
          <a:stretch/>
        </p:blipFill>
        <p:spPr>
          <a:xfrm>
            <a:off x="3318286" y="2236615"/>
            <a:ext cx="2189090" cy="1456245"/>
          </a:xfrm>
          <a:prstGeom prst="rect">
            <a:avLst/>
          </a:prstGeom>
        </p:spPr>
      </p:pic>
      <p:sp>
        <p:nvSpPr>
          <p:cNvPr id="2" name="标题 1"/>
          <p:cNvSpPr>
            <a:spLocks noGrp="1"/>
          </p:cNvSpPr>
          <p:nvPr>
            <p:ph type="title"/>
          </p:nvPr>
        </p:nvSpPr>
        <p:spPr/>
        <p:txBody>
          <a:bodyPr/>
          <a:lstStyle/>
          <a:p>
            <a:r>
              <a:rPr lang="zh-CN" altLang="en-US" dirty="0"/>
              <a:t>国产芯片现状</a:t>
            </a:r>
          </a:p>
        </p:txBody>
      </p:sp>
      <p:sp>
        <p:nvSpPr>
          <p:cNvPr id="3" name="内容占位符 2"/>
          <p:cNvSpPr>
            <a:spLocks noGrp="1"/>
          </p:cNvSpPr>
          <p:nvPr>
            <p:ph idx="1"/>
          </p:nvPr>
        </p:nvSpPr>
        <p:spPr/>
        <p:txBody>
          <a:bodyPr/>
          <a:lstStyle/>
          <a:p>
            <a:r>
              <a:rPr lang="zh-CN" altLang="en-US" dirty="0"/>
              <a:t>龙芯、飞腾、申威、兆芯、海光</a:t>
            </a:r>
            <a:endParaRPr lang="en-US" altLang="zh-CN" dirty="0"/>
          </a:p>
          <a:p>
            <a:r>
              <a:rPr lang="zh-CN" altLang="en-US" dirty="0"/>
              <a:t>海思、展讯，松果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544" y="3605324"/>
            <a:ext cx="1200150" cy="523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8286" y="3538992"/>
            <a:ext cx="2438400" cy="7620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6246" t="31165" r="25882"/>
          <a:stretch/>
        </p:blipFill>
        <p:spPr>
          <a:xfrm>
            <a:off x="1276737" y="4920322"/>
            <a:ext cx="3300467" cy="2429959"/>
          </a:xfrm>
          <a:prstGeom prst="rect">
            <a:avLst/>
          </a:prstGeom>
        </p:spPr>
      </p:pic>
      <p:pic>
        <p:nvPicPr>
          <p:cNvPr id="9" name="图片 8"/>
          <p:cNvPicPr>
            <a:picLocks noChangeAspect="1"/>
          </p:cNvPicPr>
          <p:nvPr/>
        </p:nvPicPr>
        <p:blipFill>
          <a:blip r:embed="rId6"/>
          <a:stretch>
            <a:fillRect/>
          </a:stretch>
        </p:blipFill>
        <p:spPr>
          <a:xfrm>
            <a:off x="1590518" y="4442679"/>
            <a:ext cx="2600000" cy="4285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546" y="2224989"/>
            <a:ext cx="2572147" cy="1585390"/>
          </a:xfrm>
          <a:prstGeom prst="rect">
            <a:avLst/>
          </a:prstGeom>
        </p:spPr>
      </p:pic>
      <p:pic>
        <p:nvPicPr>
          <p:cNvPr id="13" name="图片 12"/>
          <p:cNvPicPr>
            <a:picLocks noChangeAspect="1"/>
          </p:cNvPicPr>
          <p:nvPr/>
        </p:nvPicPr>
        <p:blipFill>
          <a:blip r:embed="rId8"/>
          <a:stretch>
            <a:fillRect/>
          </a:stretch>
        </p:blipFill>
        <p:spPr>
          <a:xfrm>
            <a:off x="8565021" y="4502178"/>
            <a:ext cx="2438400" cy="770021"/>
          </a:xfrm>
          <a:prstGeom prst="rect">
            <a:avLst/>
          </a:prstGeom>
        </p:spPr>
      </p:pic>
      <p:pic>
        <p:nvPicPr>
          <p:cNvPr id="7" name="图片 6">
            <a:extLst>
              <a:ext uri="{FF2B5EF4-FFF2-40B4-BE49-F238E27FC236}">
                <a16:creationId xmlns:a16="http://schemas.microsoft.com/office/drawing/2014/main" xmlns="" id="{5BCB116F-2CF2-4095-9790-7BCF7CBD2F81}"/>
              </a:ext>
            </a:extLst>
          </p:cNvPr>
          <p:cNvPicPr>
            <a:picLocks noChangeAspect="1"/>
          </p:cNvPicPr>
          <p:nvPr/>
        </p:nvPicPr>
        <p:blipFill>
          <a:blip r:embed="rId9"/>
          <a:stretch>
            <a:fillRect/>
          </a:stretch>
        </p:blipFill>
        <p:spPr>
          <a:xfrm>
            <a:off x="5390267" y="5446572"/>
            <a:ext cx="5629262" cy="976733"/>
          </a:xfrm>
          <a:prstGeom prst="rect">
            <a:avLst/>
          </a:prstGeom>
        </p:spPr>
      </p:pic>
      <p:pic>
        <p:nvPicPr>
          <p:cNvPr id="16" name="图片 15">
            <a:extLst>
              <a:ext uri="{FF2B5EF4-FFF2-40B4-BE49-F238E27FC236}">
                <a16:creationId xmlns:a16="http://schemas.microsoft.com/office/drawing/2014/main" xmlns="" id="{C96E6DAA-6140-474D-90A8-46610955CB9B}"/>
              </a:ext>
            </a:extLst>
          </p:cNvPr>
          <p:cNvPicPr>
            <a:picLocks noChangeAspect="1"/>
          </p:cNvPicPr>
          <p:nvPr/>
        </p:nvPicPr>
        <p:blipFill>
          <a:blip r:embed="rId10"/>
          <a:stretch>
            <a:fillRect/>
          </a:stretch>
        </p:blipFill>
        <p:spPr>
          <a:xfrm>
            <a:off x="5494533" y="4129199"/>
            <a:ext cx="2257425" cy="1143000"/>
          </a:xfrm>
          <a:prstGeom prst="rect">
            <a:avLst/>
          </a:prstGeom>
        </p:spPr>
      </p:pic>
    </p:spTree>
    <p:extLst>
      <p:ext uri="{BB962C8B-B14F-4D97-AF65-F5344CB8AC3E}">
        <p14:creationId xmlns:p14="http://schemas.microsoft.com/office/powerpoint/2010/main" val="2860275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指令集分类</a:t>
            </a:r>
          </a:p>
        </p:txBody>
      </p:sp>
      <p:sp>
        <p:nvSpPr>
          <p:cNvPr id="3" name="内容占位符 2"/>
          <p:cNvSpPr>
            <a:spLocks noGrp="1"/>
          </p:cNvSpPr>
          <p:nvPr>
            <p:ph idx="1"/>
          </p:nvPr>
        </p:nvSpPr>
        <p:spPr/>
        <p:txBody>
          <a:bodyPr>
            <a:normAutofit lnSpcReduction="10000"/>
          </a:bodyPr>
          <a:lstStyle/>
          <a:p>
            <a:r>
              <a:rPr lang="en-US" altLang="zh-CN" dirty="0"/>
              <a:t>MIPS</a:t>
            </a:r>
            <a:r>
              <a:rPr lang="zh-CN" altLang="en-US" dirty="0"/>
              <a:t>阵营</a:t>
            </a:r>
            <a:endParaRPr lang="en-US" altLang="zh-CN" dirty="0"/>
          </a:p>
          <a:p>
            <a:pPr lvl="1"/>
            <a:r>
              <a:rPr lang="zh-CN" altLang="en-US" dirty="0"/>
              <a:t>龙芯</a:t>
            </a:r>
            <a:endParaRPr lang="en-US" altLang="zh-CN" dirty="0"/>
          </a:p>
          <a:p>
            <a:r>
              <a:rPr lang="en-US" altLang="zh-CN" dirty="0"/>
              <a:t>X86</a:t>
            </a:r>
            <a:r>
              <a:rPr lang="zh-CN" altLang="en-US" dirty="0"/>
              <a:t>阵营</a:t>
            </a:r>
            <a:endParaRPr lang="en-US" altLang="zh-CN"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itchFamily="2" charset="2"/>
              <a:buChar char="n"/>
            </a:pPr>
            <a:r>
              <a:rPr lang="zh-CN" altLang="en-US" sz="2400" dirty="0">
                <a:solidFill>
                  <a:schemeClr val="tx1"/>
                </a:solidFill>
                <a:cs typeface="+mn-cs"/>
              </a:rPr>
              <a:t>自主指令</a:t>
            </a:r>
            <a:endParaRPr lang="en-US" altLang="zh-CN" sz="2400"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p>
          <a:p>
            <a:pPr marL="342900" lvl="1" indent="-342900">
              <a:buFont typeface="Wingdings" pitchFamily="2" charset="2"/>
              <a:buChar char="n"/>
            </a:pPr>
            <a:r>
              <a:rPr lang="en-US" altLang="zh-CN" sz="2400" dirty="0">
                <a:solidFill>
                  <a:schemeClr val="tx1"/>
                </a:solidFill>
              </a:rPr>
              <a:t>ARM</a:t>
            </a:r>
            <a:r>
              <a:rPr lang="zh-CN" altLang="en-US" sz="2400" dirty="0">
                <a:solidFill>
                  <a:schemeClr val="tx1"/>
                </a:solidFill>
              </a:rPr>
              <a:t>阵营</a:t>
            </a:r>
            <a:endParaRPr lang="en-US" altLang="zh-CN" sz="2400" dirty="0">
              <a:solidFill>
                <a:schemeClr val="tx1"/>
              </a:solidFill>
            </a:endParaRPr>
          </a:p>
          <a:p>
            <a:pPr lvl="1"/>
            <a:r>
              <a:rPr lang="zh-CN" altLang="en-US" dirty="0"/>
              <a:t>飞腾，海思，展讯，松果</a:t>
            </a:r>
            <a:endParaRPr lang="en-US" altLang="zh-CN" dirty="0"/>
          </a:p>
          <a:p>
            <a:r>
              <a:rPr lang="en-US" altLang="zh-CN" dirty="0"/>
              <a:t>RISC-V</a:t>
            </a:r>
            <a:r>
              <a:rPr lang="zh-CN" altLang="en-US" dirty="0"/>
              <a:t>阵营</a:t>
            </a:r>
            <a:endParaRPr lang="en-US" altLang="zh-CN"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spTree>
    <p:extLst>
      <p:ext uri="{BB962C8B-B14F-4D97-AF65-F5344CB8AC3E}">
        <p14:creationId xmlns:p14="http://schemas.microsoft.com/office/powerpoint/2010/main" val="505068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t>计算机发展应用</a:t>
            </a:r>
          </a:p>
          <a:p>
            <a:pPr eaLnBrk="1" hangingPunct="1">
              <a:defRPr/>
            </a:pPr>
            <a:r>
              <a:rPr lang="zh-CN" altLang="en-US" dirty="0">
                <a:solidFill>
                  <a:srgbClr val="C00000"/>
                </a:solidFill>
              </a:rPr>
              <a:t>计算机系统组成</a:t>
            </a:r>
          </a:p>
          <a:p>
            <a:pPr eaLnBrk="1" hangingPunct="1">
              <a:defRPr/>
            </a:pPr>
            <a:r>
              <a:rPr lang="zh-CN" altLang="en-US" dirty="0"/>
              <a:t>计算机系统层次结构</a:t>
            </a:r>
            <a:endParaRPr lang="en-US" altLang="zh-CN" dirty="0"/>
          </a:p>
          <a:p>
            <a:pPr>
              <a:defRPr/>
            </a:pPr>
            <a:r>
              <a:rPr lang="zh-CN" altLang="en-US" dirty="0"/>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237231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计算机硬件系统</a:t>
            </a:r>
          </a:p>
        </p:txBody>
      </p:sp>
      <p:sp>
        <p:nvSpPr>
          <p:cNvPr id="3" name="内容占位符 2"/>
          <p:cNvSpPr>
            <a:spLocks noGrp="1"/>
          </p:cNvSpPr>
          <p:nvPr>
            <p:ph idx="1"/>
          </p:nvPr>
        </p:nvSpPr>
        <p:spPr/>
        <p:txBody>
          <a:bodyPr>
            <a:normAutofit lnSpcReduction="10000"/>
          </a:bodyPr>
          <a:lstStyle/>
          <a:p>
            <a:r>
              <a:rPr lang="zh-CN" altLang="en-US" dirty="0"/>
              <a:t>计算机硬件：一切构成计算机的物理实体</a:t>
            </a:r>
          </a:p>
          <a:p>
            <a:r>
              <a:rPr lang="zh-CN" altLang="en-US" dirty="0"/>
              <a:t>计算机的基础理论大部分已经有</a:t>
            </a:r>
            <a:r>
              <a:rPr lang="en-US" altLang="zh-CN" dirty="0"/>
              <a:t>60</a:t>
            </a:r>
            <a:r>
              <a:rPr lang="zh-CN" altLang="en-US" dirty="0"/>
              <a:t>年</a:t>
            </a:r>
          </a:p>
          <a:p>
            <a:r>
              <a:rPr lang="zh-CN" altLang="en-US" dirty="0"/>
              <a:t>但是计算机的关键部件没有大的改变</a:t>
            </a:r>
            <a:endParaRPr lang="en-US" altLang="zh-CN" dirty="0"/>
          </a:p>
          <a:p>
            <a:pPr lvl="1"/>
            <a:r>
              <a:rPr lang="zh-CN" altLang="zh-CN" dirty="0"/>
              <a:t>input (mouse, keyboard)</a:t>
            </a:r>
          </a:p>
          <a:p>
            <a:pPr lvl="1"/>
            <a:r>
              <a:rPr lang="zh-CN" altLang="zh-CN" dirty="0"/>
              <a:t>output (display, printer)</a:t>
            </a:r>
          </a:p>
          <a:p>
            <a:pPr lvl="1"/>
            <a:r>
              <a:rPr lang="zh-CN" altLang="zh-CN" dirty="0"/>
              <a:t>memory (disk drives, DRAM, SRAM, CD)</a:t>
            </a:r>
          </a:p>
          <a:p>
            <a:pPr lvl="1"/>
            <a:r>
              <a:rPr lang="zh-CN" altLang="zh-CN" dirty="0"/>
              <a:t>Network</a:t>
            </a:r>
          </a:p>
          <a:p>
            <a:pPr>
              <a:lnSpc>
                <a:spcPct val="110000"/>
              </a:lnSpc>
            </a:pPr>
            <a:r>
              <a:rPr lang="zh-CN" altLang="en-US" dirty="0"/>
              <a:t>技术革新迅速</a:t>
            </a:r>
            <a:endParaRPr lang="zh-CN" altLang="zh-CN" dirty="0"/>
          </a:p>
          <a:p>
            <a:pPr lvl="1"/>
            <a:r>
              <a:rPr lang="zh-CN" altLang="zh-CN" dirty="0"/>
              <a:t>vacuum tube -&gt; transistor -&gt; IC -&gt; VLSI</a:t>
            </a:r>
          </a:p>
          <a:p>
            <a:pPr lvl="1"/>
            <a:r>
              <a:rPr lang="zh-CN" altLang="zh-CN" dirty="0"/>
              <a:t>doubling every 1.5 years:</a:t>
            </a:r>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itchFamily="18" charset="0"/>
            </a:endParaRPr>
          </a:p>
          <a:p>
            <a:endParaRPr lang="zh-CN" altLang="en-US" dirty="0"/>
          </a:p>
          <a:p>
            <a:endParaRPr lang="zh-CN" altLang="en-US" dirty="0"/>
          </a:p>
        </p:txBody>
      </p:sp>
      <p:sp>
        <p:nvSpPr>
          <p:cNvPr id="4" name="内容占位符 2">
            <a:extLst>
              <a:ext uri="{FF2B5EF4-FFF2-40B4-BE49-F238E27FC236}">
                <a16:creationId xmlns:a16="http://schemas.microsoft.com/office/drawing/2014/main" xmlns="" id="{9530B212-7CDF-43E4-AAE9-E111B0A4F71E}"/>
              </a:ext>
            </a:extLst>
          </p:cNvPr>
          <p:cNvSpPr txBox="1">
            <a:spLocks/>
          </p:cNvSpPr>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a:extLst>
              <a:ext uri="{FF2B5EF4-FFF2-40B4-BE49-F238E27FC236}">
                <a16:creationId xmlns:a16="http://schemas.microsoft.com/office/drawing/2014/main" xmlns="" id="{D6EEAC74-F794-4C94-8C3E-CECB52AA729C}"/>
              </a:ext>
            </a:extLst>
          </p:cNvPr>
          <p:cNvGraphicFramePr>
            <a:graphicFrameLocks noChangeAspect="1"/>
          </p:cNvGraphicFramePr>
          <p:nvPr>
            <p:extLst>
              <p:ext uri="{D42A27DB-BD31-4B8C-83A1-F6EECF244321}">
                <p14:modId xmlns:p14="http://schemas.microsoft.com/office/powerpoint/2010/main" val="3318730445"/>
              </p:ext>
            </p:extLst>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8303" name="Clip" r:id="rId3" imgW="4000500" imgH="3148013" progId="">
                  <p:embed/>
                </p:oleObj>
              </mc:Choice>
              <mc:Fallback>
                <p:oleObj name="Clip" r:id="rId3" imgW="4000500" imgH="3148013" progId="">
                  <p:embed/>
                  <p:pic>
                    <p:nvPicPr>
                      <p:cNvPr id="56627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a:extLst/>
                    </p:spPr>
                  </p:pic>
                </p:oleObj>
              </mc:Fallback>
            </mc:AlternateContent>
          </a:graphicData>
        </a:graphic>
      </p:graphicFrame>
    </p:spTree>
    <p:extLst>
      <p:ext uri="{BB962C8B-B14F-4D97-AF65-F5344CB8AC3E}">
        <p14:creationId xmlns:p14="http://schemas.microsoft.com/office/powerpoint/2010/main" val="157802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5ACFC88-5023-4FC0-A1EA-5162A68A9245}"/>
              </a:ext>
            </a:extLst>
          </p:cNvPr>
          <p:cNvSpPr>
            <a:spLocks noGrp="1"/>
          </p:cNvSpPr>
          <p:nvPr>
            <p:ph type="title"/>
          </p:nvPr>
        </p:nvSpPr>
        <p:spPr/>
        <p:txBody>
          <a:bodyPr/>
          <a:lstStyle/>
          <a:p>
            <a:r>
              <a:rPr lang="zh-CN" altLang="en-US" dirty="0"/>
              <a:t>最古老的计算器</a:t>
            </a:r>
          </a:p>
        </p:txBody>
      </p:sp>
      <p:sp>
        <p:nvSpPr>
          <p:cNvPr id="3" name="内容占位符 2">
            <a:extLst>
              <a:ext uri="{FF2B5EF4-FFF2-40B4-BE49-F238E27FC236}">
                <a16:creationId xmlns:a16="http://schemas.microsoft.com/office/drawing/2014/main" xmlns="" id="{00747412-DF47-4CFF-BE97-2FAE8DA687C3}"/>
              </a:ext>
            </a:extLst>
          </p:cNvPr>
          <p:cNvSpPr>
            <a:spLocks noGrp="1"/>
          </p:cNvSpPr>
          <p:nvPr>
            <p:ph idx="1"/>
          </p:nvPr>
        </p:nvSpPr>
        <p:spPr>
          <a:xfrm>
            <a:off x="487822" y="3859618"/>
            <a:ext cx="10515599" cy="2720169"/>
          </a:xfrm>
        </p:spPr>
        <p:txBody>
          <a:bodyPr/>
          <a:lstStyle/>
          <a:p>
            <a:r>
              <a:rPr lang="zh-CN" altLang="en-US" sz="2800" dirty="0"/>
              <a:t>算盘被誉作中国</a:t>
            </a:r>
            <a:r>
              <a:rPr lang="zh-CN" altLang="en-US" sz="2800" dirty="0">
                <a:latin typeface="宋体" pitchFamily="2" charset="-122"/>
              </a:rPr>
              <a:t>“</a:t>
            </a:r>
            <a:r>
              <a:rPr lang="zh-CN" altLang="en-US" sz="2800" dirty="0"/>
              <a:t>第五大发明</a:t>
            </a:r>
            <a:r>
              <a:rPr lang="zh-CN" altLang="en-US" sz="2800" dirty="0">
                <a:latin typeface="宋体" pitchFamily="2" charset="-122"/>
              </a:rPr>
              <a:t>”</a:t>
            </a:r>
            <a:r>
              <a:rPr lang="zh-CN" altLang="en-US" sz="2800" dirty="0"/>
              <a:t>。</a:t>
            </a:r>
          </a:p>
          <a:p>
            <a:r>
              <a:rPr lang="zh-CN" altLang="en-US" sz="2800" dirty="0"/>
              <a:t>陕西歧山西周宫室遗址中出土了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粒，将算盘的发明时间提前到二千多年前的西周时期。</a:t>
            </a:r>
          </a:p>
          <a:p>
            <a:r>
              <a:rPr lang="zh-CN" altLang="en-US" sz="2800" dirty="0">
                <a:solidFill>
                  <a:srgbClr val="FF0000"/>
                </a:solidFill>
                <a:latin typeface="宋体" pitchFamily="2" charset="-122"/>
              </a:rPr>
              <a:t>“</a:t>
            </a:r>
            <a:r>
              <a:rPr lang="zh-CN" altLang="en-US" sz="2800" dirty="0">
                <a:solidFill>
                  <a:srgbClr val="FF0000"/>
                </a:solidFill>
              </a:rPr>
              <a:t>价格低廉，绝无故障，节约能源，十年中无需任何保养</a:t>
            </a:r>
            <a:r>
              <a:rPr lang="zh-CN" altLang="en-US" sz="2800" dirty="0">
                <a:solidFill>
                  <a:srgbClr val="FF0000"/>
                </a:solidFill>
                <a:latin typeface="宋体" pitchFamily="2" charset="-122"/>
              </a:rPr>
              <a:t>”</a:t>
            </a:r>
            <a:r>
              <a:rPr lang="zh-CN" altLang="en-US" sz="2800" dirty="0">
                <a:solidFill>
                  <a:srgbClr val="FF0000"/>
                </a:solidFill>
              </a:rPr>
              <a:t> </a:t>
            </a:r>
          </a:p>
          <a:p>
            <a:endParaRPr lang="zh-CN" altLang="en-US" dirty="0"/>
          </a:p>
        </p:txBody>
      </p:sp>
      <p:pic>
        <p:nvPicPr>
          <p:cNvPr id="4" name="Picture 3" descr="3-1">
            <a:extLst>
              <a:ext uri="{FF2B5EF4-FFF2-40B4-BE49-F238E27FC236}">
                <a16:creationId xmlns:a16="http://schemas.microsoft.com/office/drawing/2014/main" xmlns="" id="{F276850B-1D99-49E5-8DB8-79E1218008F4}"/>
              </a:ext>
            </a:extLst>
          </p:cNvPr>
          <p:cNvPicPr>
            <a:picLocks noChangeAspect="1" noChangeArrowheads="1"/>
          </p:cNvPicPr>
          <p:nvPr/>
        </p:nvPicPr>
        <p:blipFill>
          <a:blip r:embed="rId2"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a:extLst>
              <a:ext uri="{FF2B5EF4-FFF2-40B4-BE49-F238E27FC236}">
                <a16:creationId xmlns:a16="http://schemas.microsoft.com/office/drawing/2014/main" xmlns="" id="{6D6E4396-9174-4623-B61D-08472AE42962}"/>
              </a:ext>
            </a:extLst>
          </p:cNvPr>
          <p:cNvPicPr>
            <a:picLocks noChangeAspect="1" noChangeArrowheads="1"/>
          </p:cNvPicPr>
          <p:nvPr/>
        </p:nvPicPr>
        <p:blipFill>
          <a:blip r:embed="rId3" cstate="print"/>
          <a:srcRect/>
          <a:stretch>
            <a:fillRect/>
          </a:stretch>
        </p:blipFill>
        <p:spPr>
          <a:xfrm>
            <a:off x="6758592" y="1287316"/>
            <a:ext cx="3995821" cy="2160240"/>
          </a:xfrm>
          <a:prstGeom prst="rect">
            <a:avLst/>
          </a:prstGeom>
          <a:solidFill>
            <a:srgbClr val="FF6600"/>
          </a:solidFill>
        </p:spPr>
      </p:pic>
    </p:spTree>
    <p:extLst>
      <p:ext uri="{BB962C8B-B14F-4D97-AF65-F5344CB8AC3E}">
        <p14:creationId xmlns:p14="http://schemas.microsoft.com/office/powerpoint/2010/main" val="415060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冯诺依曼思想</a:t>
            </a:r>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a:spLocks/>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a:spLocks/>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14" name="组合 13">
            <a:extLst>
              <a:ext uri="{FF2B5EF4-FFF2-40B4-BE49-F238E27FC236}">
                <a16:creationId xmlns:a16="http://schemas.microsoft.com/office/drawing/2014/main" xmlns="" id="{6EBD055E-8F32-4426-9C12-AAD0E66B7E13}"/>
              </a:ext>
            </a:extLst>
          </p:cNvPr>
          <p:cNvGrpSpPr/>
          <p:nvPr/>
        </p:nvGrpSpPr>
        <p:grpSpPr>
          <a:xfrm>
            <a:off x="6158121" y="5143139"/>
            <a:ext cx="5438426" cy="525138"/>
            <a:chOff x="5919971" y="5450962"/>
            <a:chExt cx="5735840" cy="553856"/>
          </a:xfrm>
        </p:grpSpPr>
        <p:sp>
          <p:nvSpPr>
            <p:cNvPr id="15" name="六边形 14">
              <a:extLst>
                <a:ext uri="{FF2B5EF4-FFF2-40B4-BE49-F238E27FC236}">
                  <a16:creationId xmlns:a16="http://schemas.microsoft.com/office/drawing/2014/main" xmlns="" id="{5BE0AD55-C46B-4C2E-BAE5-ABF3EDDC748A}"/>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6" name="标题 2"/>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7" name="组合 16">
            <a:extLst>
              <a:ext uri="{FF2B5EF4-FFF2-40B4-BE49-F238E27FC236}">
                <a16:creationId xmlns:a16="http://schemas.microsoft.com/office/drawing/2014/main" xmlns="" id="{52A1D5AA-6149-4D06-AF44-6216E4AA1EEF}"/>
              </a:ext>
            </a:extLst>
          </p:cNvPr>
          <p:cNvGrpSpPr/>
          <p:nvPr/>
        </p:nvGrpSpPr>
        <p:grpSpPr>
          <a:xfrm>
            <a:off x="972183" y="5143139"/>
            <a:ext cx="4907964" cy="525138"/>
            <a:chOff x="1172791" y="5450962"/>
            <a:chExt cx="5176368" cy="553856"/>
          </a:xfrm>
        </p:grpSpPr>
        <p:sp>
          <p:nvSpPr>
            <p:cNvPr id="18" name="六边形 17">
              <a:extLst>
                <a:ext uri="{FF2B5EF4-FFF2-40B4-BE49-F238E27FC236}">
                  <a16:creationId xmlns:a16="http://schemas.microsoft.com/office/drawing/2014/main" xmlns="" id="{89F9BC91-6CFB-4F31-9F43-8B6F3EB4B5AC}"/>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 name="标题 2"/>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spTree>
    <p:extLst>
      <p:ext uri="{BB962C8B-B14F-4D97-AF65-F5344CB8AC3E}">
        <p14:creationId xmlns:p14="http://schemas.microsoft.com/office/powerpoint/2010/main" val="3946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a:t>冯诺依曼思想</a:t>
            </a:r>
          </a:p>
        </p:txBody>
      </p:sp>
      <p:sp>
        <p:nvSpPr>
          <p:cNvPr id="111620" name="Rectangle 3"/>
          <p:cNvSpPr>
            <a:spLocks noGrp="1" noChangeArrowheads="1"/>
          </p:cNvSpPr>
          <p:nvPr>
            <p:ph idx="1"/>
          </p:nvPr>
        </p:nvSpPr>
        <p:spPr/>
        <p:txBody>
          <a:bodyPr/>
          <a:lstStyle/>
          <a:p>
            <a:pPr eaLnBrk="1" hangingPunct="1"/>
            <a:r>
              <a:rPr lang="zh-CN" altLang="en-US" dirty="0">
                <a:solidFill>
                  <a:srgbClr val="C00000"/>
                </a:solidFill>
              </a:rPr>
              <a:t>存储程序、程序控制</a:t>
            </a:r>
            <a:r>
              <a:rPr lang="zh-CN" altLang="en-US" dirty="0"/>
              <a:t>、计算机五大功能部件</a:t>
            </a:r>
          </a:p>
          <a:p>
            <a:pPr eaLnBrk="1" hangingPunct="1"/>
            <a:endParaRPr lang="en-US" altLang="zh-CN" dirty="0"/>
          </a:p>
        </p:txBody>
      </p:sp>
      <p:sp>
        <p:nvSpPr>
          <p:cNvPr id="5" name="Rectangle 17">
            <a:extLst>
              <a:ext uri="{FF2B5EF4-FFF2-40B4-BE49-F238E27FC236}">
                <a16:creationId xmlns:a16="http://schemas.microsoft.com/office/drawing/2014/main" xmlns="" id="{FE42E5C6-F509-4AEB-891E-B1D7C2248B37}"/>
              </a:ext>
            </a:extLst>
          </p:cNvPr>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itchFamily="2" charset="2"/>
              <a:buChar char="n"/>
            </a:pPr>
            <a:r>
              <a:rPr lang="zh-CN" altLang="en-US" sz="2000" dirty="0">
                <a:solidFill>
                  <a:schemeClr val="bg2">
                    <a:lumMod val="50000"/>
                  </a:schemeClr>
                </a:solidFill>
              </a:rPr>
              <a:t>运算器完成算术运算，逻辑运算</a:t>
            </a:r>
          </a:p>
          <a:p>
            <a:pPr algn="just">
              <a:lnSpc>
                <a:spcPct val="110000"/>
              </a:lnSpc>
              <a:buClr>
                <a:srgbClr val="FFC000"/>
              </a:buClr>
              <a:buFont typeface="Wingdings" pitchFamily="2" charset="2"/>
              <a:buChar char="n"/>
            </a:pPr>
            <a:r>
              <a:rPr lang="zh-CN" altLang="en-US" sz="2000" dirty="0">
                <a:solidFill>
                  <a:schemeClr val="bg2">
                    <a:lumMod val="50000"/>
                  </a:schemeClr>
                </a:solidFill>
              </a:rPr>
              <a:t>控制器控制指令的执行，根据指令功能给出实现指令功能所需的控制信号</a:t>
            </a:r>
          </a:p>
          <a:p>
            <a:pPr algn="just">
              <a:lnSpc>
                <a:spcPct val="110000"/>
              </a:lnSpc>
              <a:buClr>
                <a:srgbClr val="FFC000"/>
              </a:buClr>
              <a:buFont typeface="Wingdings" pitchFamily="2" charset="2"/>
              <a:buChar char="n"/>
            </a:pPr>
            <a:r>
              <a:rPr lang="zh-CN" altLang="en-US" sz="2000" dirty="0">
                <a:solidFill>
                  <a:schemeClr val="bg2">
                    <a:lumMod val="50000"/>
                  </a:schemeClr>
                </a:solidFill>
              </a:rPr>
              <a:t>主存储器存放程序及数据</a:t>
            </a:r>
          </a:p>
          <a:p>
            <a:pPr algn="just">
              <a:lnSpc>
                <a:spcPct val="110000"/>
              </a:lnSpc>
              <a:buClr>
                <a:srgbClr val="FFC000"/>
              </a:buClr>
              <a:buFont typeface="Wingdings" pitchFamily="2" charset="2"/>
              <a:buChar char="n"/>
            </a:pPr>
            <a:r>
              <a:rPr lang="zh-CN" altLang="en-US" sz="2000" dirty="0">
                <a:solidFill>
                  <a:schemeClr val="bg2">
                    <a:lumMod val="50000"/>
                  </a:schemeClr>
                </a:solidFill>
              </a:rPr>
              <a:t>输入设备、输出设备</a:t>
            </a:r>
            <a:endParaRPr lang="en-US" altLang="zh-CN" sz="2000" dirty="0">
              <a:solidFill>
                <a:schemeClr val="bg2">
                  <a:lumMod val="50000"/>
                </a:schemeClr>
              </a:solidFill>
            </a:endParaRPr>
          </a:p>
          <a:p>
            <a:pPr algn="just">
              <a:lnSpc>
                <a:spcPct val="110000"/>
              </a:lnSpc>
              <a:buClr>
                <a:srgbClr val="FFC000"/>
              </a:buClr>
              <a:buFont typeface="Wingdings" pitchFamily="2" charset="2"/>
              <a:buChar char="n"/>
            </a:pPr>
            <a:r>
              <a:rPr lang="zh-CN" altLang="en-US" sz="2000" dirty="0">
                <a:solidFill>
                  <a:schemeClr val="bg2">
                    <a:lumMod val="50000"/>
                  </a:schemeClr>
                </a:solidFill>
              </a:rPr>
              <a:t>总线（地址总线，数据总线，控制总线）</a:t>
            </a:r>
          </a:p>
          <a:p>
            <a:pPr algn="just">
              <a:lnSpc>
                <a:spcPct val="100000"/>
              </a:lnSpc>
            </a:pPr>
            <a:endParaRPr lang="en-US" altLang="zh-CN" sz="2000" dirty="0">
              <a:solidFill>
                <a:schemeClr val="bg2">
                  <a:lumMod val="50000"/>
                </a:schemeClr>
              </a:solidFill>
              <a:latin typeface="华文新魏" pitchFamily="2" charset="-122"/>
            </a:endParaRPr>
          </a:p>
        </p:txBody>
      </p:sp>
      <p:grpSp>
        <p:nvGrpSpPr>
          <p:cNvPr id="6" name="Group 2">
            <a:extLst>
              <a:ext uri="{FF2B5EF4-FFF2-40B4-BE49-F238E27FC236}">
                <a16:creationId xmlns:a16="http://schemas.microsoft.com/office/drawing/2014/main" xmlns="" id="{1FCFC4CF-A8E1-4E6F-AAF3-6000BA345B24}"/>
              </a:ext>
            </a:extLst>
          </p:cNvPr>
          <p:cNvGrpSpPr>
            <a:grpSpLocks/>
          </p:cNvGrpSpPr>
          <p:nvPr/>
        </p:nvGrpSpPr>
        <p:grpSpPr bwMode="auto">
          <a:xfrm>
            <a:off x="2255379" y="4509831"/>
            <a:ext cx="2971800" cy="1524000"/>
            <a:chOff x="1056" y="2736"/>
            <a:chExt cx="1872" cy="960"/>
          </a:xfrm>
        </p:grpSpPr>
        <p:sp>
          <p:nvSpPr>
            <p:cNvPr id="7" name="Rectangle 3">
              <a:extLst>
                <a:ext uri="{FF2B5EF4-FFF2-40B4-BE49-F238E27FC236}">
                  <a16:creationId xmlns:a16="http://schemas.microsoft.com/office/drawing/2014/main" xmlns="" id="{339FAF75-686B-46E3-974E-C1FA8160565D}"/>
                </a:ext>
              </a:extLst>
            </p:cNvPr>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xmlns="" id="{9561B225-BE24-4575-A519-7F7ED6077C42}"/>
                </a:ext>
              </a:extLst>
            </p:cNvPr>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9" name="Group 5">
            <a:extLst>
              <a:ext uri="{FF2B5EF4-FFF2-40B4-BE49-F238E27FC236}">
                <a16:creationId xmlns:a16="http://schemas.microsoft.com/office/drawing/2014/main" xmlns="" id="{00D3921F-35BB-4B71-961B-41ACCF809D18}"/>
              </a:ext>
            </a:extLst>
          </p:cNvPr>
          <p:cNvGrpSpPr>
            <a:grpSpLocks/>
          </p:cNvGrpSpPr>
          <p:nvPr/>
        </p:nvGrpSpPr>
        <p:grpSpPr bwMode="auto">
          <a:xfrm>
            <a:off x="2255379" y="2071431"/>
            <a:ext cx="2971800" cy="2362200"/>
            <a:chOff x="1056" y="1200"/>
            <a:chExt cx="1872" cy="1488"/>
          </a:xfrm>
        </p:grpSpPr>
        <p:sp>
          <p:nvSpPr>
            <p:cNvPr id="10" name="Rectangle 6">
              <a:extLst>
                <a:ext uri="{FF2B5EF4-FFF2-40B4-BE49-F238E27FC236}">
                  <a16:creationId xmlns:a16="http://schemas.microsoft.com/office/drawing/2014/main" xmlns="" id="{AED63C87-3B16-4A09-A6B9-E513F5FDB60D}"/>
                </a:ext>
              </a:extLst>
            </p:cNvPr>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xmlns="" id="{27B8F3AB-8571-406C-8714-DA6EA584A370}"/>
                </a:ext>
              </a:extLst>
            </p:cNvPr>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p>
          </p:txBody>
        </p:sp>
      </p:grpSp>
      <p:sp>
        <p:nvSpPr>
          <p:cNvPr id="12" name="AutoShape 8">
            <a:extLst>
              <a:ext uri="{FF2B5EF4-FFF2-40B4-BE49-F238E27FC236}">
                <a16:creationId xmlns:a16="http://schemas.microsoft.com/office/drawing/2014/main" xmlns="" id="{CD20AE94-BF59-4E63-A8ED-B206BCB8AB5D}"/>
              </a:ext>
            </a:extLst>
          </p:cNvPr>
          <p:cNvSpPr>
            <a:spLocks noChangeArrowheads="1"/>
          </p:cNvSpPr>
          <p:nvPr/>
        </p:nvSpPr>
        <p:spPr bwMode="auto">
          <a:xfrm>
            <a:off x="2712579" y="3747831"/>
            <a:ext cx="1219200" cy="533400"/>
          </a:xfrm>
          <a:prstGeom prst="roundRect">
            <a:avLst>
              <a:gd name="adj" fmla="val 16667"/>
            </a:avLst>
          </a:prstGeom>
          <a:solidFill>
            <a:srgbClr val="00FF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p>
        </p:txBody>
      </p:sp>
      <p:sp>
        <p:nvSpPr>
          <p:cNvPr id="13" name="AutoShape 9">
            <a:extLst>
              <a:ext uri="{FF2B5EF4-FFF2-40B4-BE49-F238E27FC236}">
                <a16:creationId xmlns:a16="http://schemas.microsoft.com/office/drawing/2014/main" xmlns="" id="{2865A1F3-CADB-4E2F-A1C3-FACE7B114C7B}"/>
              </a:ext>
            </a:extLst>
          </p:cNvPr>
          <p:cNvSpPr>
            <a:spLocks noChangeArrowheads="1"/>
          </p:cNvSpPr>
          <p:nvPr/>
        </p:nvSpPr>
        <p:spPr bwMode="auto">
          <a:xfrm>
            <a:off x="2712579" y="46622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p>
        </p:txBody>
      </p:sp>
      <p:sp>
        <p:nvSpPr>
          <p:cNvPr id="14" name="AutoShape 10">
            <a:extLst>
              <a:ext uri="{FF2B5EF4-FFF2-40B4-BE49-F238E27FC236}">
                <a16:creationId xmlns:a16="http://schemas.microsoft.com/office/drawing/2014/main" xmlns="" id="{3A7F824C-9AC9-43E4-A19F-FADFA69CADA6}"/>
              </a:ext>
            </a:extLst>
          </p:cNvPr>
          <p:cNvSpPr>
            <a:spLocks noChangeArrowheads="1"/>
          </p:cNvSpPr>
          <p:nvPr/>
        </p:nvSpPr>
        <p:spPr bwMode="auto">
          <a:xfrm>
            <a:off x="2712579" y="52718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p>
        </p:txBody>
      </p:sp>
      <p:grpSp>
        <p:nvGrpSpPr>
          <p:cNvPr id="15" name="Group 11">
            <a:extLst>
              <a:ext uri="{FF2B5EF4-FFF2-40B4-BE49-F238E27FC236}">
                <a16:creationId xmlns:a16="http://schemas.microsoft.com/office/drawing/2014/main" xmlns="" id="{F4059C09-6AB4-4264-A19A-AE7CB2FDEF09}"/>
              </a:ext>
            </a:extLst>
          </p:cNvPr>
          <p:cNvGrpSpPr>
            <a:grpSpLocks/>
          </p:cNvGrpSpPr>
          <p:nvPr/>
        </p:nvGrpSpPr>
        <p:grpSpPr bwMode="auto">
          <a:xfrm>
            <a:off x="2407779" y="2223831"/>
            <a:ext cx="2362200" cy="1371600"/>
            <a:chOff x="1152" y="1296"/>
            <a:chExt cx="1488" cy="864"/>
          </a:xfrm>
        </p:grpSpPr>
        <p:sp>
          <p:nvSpPr>
            <p:cNvPr id="16" name="Rectangle 12">
              <a:extLst>
                <a:ext uri="{FF2B5EF4-FFF2-40B4-BE49-F238E27FC236}">
                  <a16:creationId xmlns:a16="http://schemas.microsoft.com/office/drawing/2014/main" xmlns="" id="{0D4EFF7A-B444-4A47-882E-CDED451B2947}"/>
                </a:ext>
              </a:extLst>
            </p:cNvPr>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xmlns="" id="{61A80F2C-A316-4E4C-A4E5-DAD5B2724FE6}"/>
                </a:ext>
              </a:extLst>
            </p:cNvPr>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p>
          </p:txBody>
        </p:sp>
      </p:grpSp>
      <p:sp>
        <p:nvSpPr>
          <p:cNvPr id="18" name="AutoShape 14">
            <a:extLst>
              <a:ext uri="{FF2B5EF4-FFF2-40B4-BE49-F238E27FC236}">
                <a16:creationId xmlns:a16="http://schemas.microsoft.com/office/drawing/2014/main" xmlns="" id="{E03747A0-515E-4745-A5DD-F8E711D62454}"/>
              </a:ext>
            </a:extLst>
          </p:cNvPr>
          <p:cNvSpPr>
            <a:spLocks noChangeArrowheads="1"/>
          </p:cNvSpPr>
          <p:nvPr/>
        </p:nvSpPr>
        <p:spPr bwMode="auto">
          <a:xfrm>
            <a:off x="2712579" y="2376231"/>
            <a:ext cx="1219200" cy="533400"/>
          </a:xfrm>
          <a:prstGeom prst="roundRect">
            <a:avLst>
              <a:gd name="adj" fmla="val 16667"/>
            </a:avLst>
          </a:prstGeom>
          <a:solidFill>
            <a:srgbClr val="99CC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p>
        </p:txBody>
      </p:sp>
      <p:sp>
        <p:nvSpPr>
          <p:cNvPr id="19" name="AutoShape 15">
            <a:extLst>
              <a:ext uri="{FF2B5EF4-FFF2-40B4-BE49-F238E27FC236}">
                <a16:creationId xmlns:a16="http://schemas.microsoft.com/office/drawing/2014/main" xmlns="" id="{6404DEED-3A30-4DD0-906E-A1F9CAD45BE5}"/>
              </a:ext>
            </a:extLst>
          </p:cNvPr>
          <p:cNvSpPr>
            <a:spLocks noChangeArrowheads="1"/>
          </p:cNvSpPr>
          <p:nvPr/>
        </p:nvSpPr>
        <p:spPr bwMode="auto">
          <a:xfrm>
            <a:off x="2712579" y="2985831"/>
            <a:ext cx="1219200" cy="533400"/>
          </a:xfrm>
          <a:prstGeom prst="roundRect">
            <a:avLst>
              <a:gd name="adj" fmla="val 16667"/>
            </a:avLst>
          </a:prstGeom>
          <a:solidFill>
            <a:srgbClr val="FF66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p>
        </p:txBody>
      </p:sp>
      <p:grpSp>
        <p:nvGrpSpPr>
          <p:cNvPr id="20" name="Group 18">
            <a:extLst>
              <a:ext uri="{FF2B5EF4-FFF2-40B4-BE49-F238E27FC236}">
                <a16:creationId xmlns:a16="http://schemas.microsoft.com/office/drawing/2014/main" xmlns="" id="{8B13A104-0656-4777-BD6F-6400B9E7FC5F}"/>
              </a:ext>
            </a:extLst>
          </p:cNvPr>
          <p:cNvGrpSpPr>
            <a:grpSpLocks/>
          </p:cNvGrpSpPr>
          <p:nvPr/>
        </p:nvGrpSpPr>
        <p:grpSpPr bwMode="auto">
          <a:xfrm>
            <a:off x="1188579" y="1995231"/>
            <a:ext cx="1522413" cy="4114800"/>
            <a:chOff x="384" y="1152"/>
            <a:chExt cx="959" cy="2592"/>
          </a:xfrm>
        </p:grpSpPr>
        <p:grpSp>
          <p:nvGrpSpPr>
            <p:cNvPr id="21" name="Group 19">
              <a:extLst>
                <a:ext uri="{FF2B5EF4-FFF2-40B4-BE49-F238E27FC236}">
                  <a16:creationId xmlns:a16="http://schemas.microsoft.com/office/drawing/2014/main" xmlns="" id="{72254987-C74D-4B44-B05D-A19EB3E573AF}"/>
                </a:ext>
              </a:extLst>
            </p:cNvPr>
            <p:cNvGrpSpPr>
              <a:grpSpLocks/>
            </p:cNvGrpSpPr>
            <p:nvPr/>
          </p:nvGrpSpPr>
          <p:grpSpPr bwMode="auto">
            <a:xfrm>
              <a:off x="384" y="1152"/>
              <a:ext cx="959" cy="2592"/>
              <a:chOff x="384" y="1152"/>
              <a:chExt cx="959" cy="2592"/>
            </a:xfrm>
          </p:grpSpPr>
          <p:sp>
            <p:nvSpPr>
              <p:cNvPr id="23" name="AutoShape 20">
                <a:extLst>
                  <a:ext uri="{FF2B5EF4-FFF2-40B4-BE49-F238E27FC236}">
                    <a16:creationId xmlns:a16="http://schemas.microsoft.com/office/drawing/2014/main" xmlns="" id="{31DE2144-7BE2-4380-A9D5-3F97C15C4050}"/>
                  </a:ext>
                </a:extLst>
              </p:cNvPr>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a:extLst>
                  <a:ext uri="{FF2B5EF4-FFF2-40B4-BE49-F238E27FC236}">
                    <a16:creationId xmlns:a16="http://schemas.microsoft.com/office/drawing/2014/main" xmlns="" id="{AA8FD24D-B34A-499B-AAE2-EFBE1AA8474A}"/>
                  </a:ext>
                </a:extLst>
              </p:cNvPr>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a:extLst>
                  <a:ext uri="{FF2B5EF4-FFF2-40B4-BE49-F238E27FC236}">
                    <a16:creationId xmlns:a16="http://schemas.microsoft.com/office/drawing/2014/main" xmlns="" id="{B7763FFA-939B-4C8E-A5F0-DD3364132D4C}"/>
                  </a:ext>
                </a:extLst>
              </p:cNvPr>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a:extLst>
                  <a:ext uri="{FF2B5EF4-FFF2-40B4-BE49-F238E27FC236}">
                    <a16:creationId xmlns:a16="http://schemas.microsoft.com/office/drawing/2014/main" xmlns="" id="{8FFC7E0C-6BF4-4528-BB43-51937E3FFB7C}"/>
                  </a:ext>
                </a:extLst>
              </p:cNvPr>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a:extLst>
                <a:ext uri="{FF2B5EF4-FFF2-40B4-BE49-F238E27FC236}">
                  <a16:creationId xmlns:a16="http://schemas.microsoft.com/office/drawing/2014/main" xmlns="" id="{D960F85B-5B58-435F-8FEA-12B6D386C3A8}"/>
                </a:ext>
              </a:extLst>
            </p:cNvPr>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36166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a:t>硬件：对数字操作的机器系统</a:t>
            </a:r>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dirty="0"/>
              <a:t>数字硬件：</a:t>
            </a:r>
          </a:p>
          <a:p>
            <a:pPr eaLnBrk="1" hangingPunct="1">
              <a:lnSpc>
                <a:spcPct val="130000"/>
              </a:lnSpc>
              <a:buFont typeface="Wingdings" pitchFamily="2" charset="2"/>
              <a:buNone/>
            </a:pPr>
            <a:r>
              <a:rPr lang="zh-CN" altLang="en-US" dirty="0"/>
              <a:t>         </a:t>
            </a:r>
            <a:r>
              <a:rPr lang="zh-CN" altLang="en-US" dirty="0">
                <a:solidFill>
                  <a:srgbClr val="C00000"/>
                </a:solidFill>
              </a:rPr>
              <a:t>对数字进行处理、传输、和存储的硬件</a:t>
            </a:r>
          </a:p>
          <a:p>
            <a:pPr eaLnBrk="1" hangingPunct="1">
              <a:lnSpc>
                <a:spcPct val="130000"/>
              </a:lnSpc>
            </a:pPr>
            <a:r>
              <a:rPr lang="zh-CN" altLang="en-US" dirty="0"/>
              <a:t>转换硬件：</a:t>
            </a:r>
          </a:p>
          <a:p>
            <a:pPr eaLnBrk="1" hangingPunct="1">
              <a:lnSpc>
                <a:spcPct val="130000"/>
              </a:lnSpc>
              <a:buFont typeface="Wingdings" pitchFamily="2" charset="2"/>
              <a:buNone/>
            </a:pPr>
            <a:r>
              <a:rPr lang="zh-CN" altLang="en-US" dirty="0">
                <a:solidFill>
                  <a:srgbClr val="C00000"/>
                </a:solidFill>
              </a:rPr>
              <a:t>         将各种形式的信息转换为数字信息，或者将数字信息转换为各种形式的硬件（图像、声音、文字输入输出设备，目前重要的设备是显示器）</a:t>
            </a:r>
          </a:p>
        </p:txBody>
      </p:sp>
    </p:spTree>
    <p:extLst>
      <p:ext uri="{BB962C8B-B14F-4D97-AF65-F5344CB8AC3E}">
        <p14:creationId xmlns:p14="http://schemas.microsoft.com/office/powerpoint/2010/main" val="2387726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a:t>计算机软件系统</a:t>
            </a:r>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dirty="0"/>
              <a:t>逻辑等效性：某些功能既可由硬件实现，也可由软件来实现</a:t>
            </a:r>
            <a:endParaRPr lang="en-US" altLang="zh-CN" dirty="0"/>
          </a:p>
          <a:p>
            <a:pPr lvl="1">
              <a:lnSpc>
                <a:spcPct val="130000"/>
              </a:lnSpc>
            </a:pPr>
            <a:r>
              <a:rPr lang="zh-CN" altLang="en-US" dirty="0"/>
              <a:t>协同发展：软件随硬件技术的迅速发展而发展，而软件的不断发展善又促进硬件更新</a:t>
            </a:r>
          </a:p>
          <a:p>
            <a:pPr>
              <a:lnSpc>
                <a:spcPct val="130000"/>
              </a:lnSpc>
            </a:pPr>
            <a:r>
              <a:rPr lang="zh-CN" altLang="en-US" dirty="0"/>
              <a:t>软件：一切程序的集合，可运行的思想和内容的数字化</a:t>
            </a:r>
          </a:p>
          <a:p>
            <a:pPr lvl="1">
              <a:lnSpc>
                <a:spcPct val="130000"/>
              </a:lnSpc>
            </a:pPr>
            <a:r>
              <a:rPr lang="zh-CN" altLang="en-US" dirty="0"/>
              <a:t>变现形式：程序和数据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6"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extLst>
      <p:ext uri="{BB962C8B-B14F-4D97-AF65-F5344CB8AC3E}">
        <p14:creationId xmlns:p14="http://schemas.microsoft.com/office/powerpoint/2010/main" val="3855664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solidFill>
                  <a:srgbClr val="C00000"/>
                </a:solidFill>
                <a:effectLst>
                  <a:outerShdw blurRad="38100" dist="38100" dir="2700000" algn="tl">
                    <a:srgbClr val="C0C0C0"/>
                  </a:outerShdw>
                </a:effectLst>
              </a:rPr>
              <a:t>计算机系统层次结构</a:t>
            </a:r>
            <a:endParaRPr lang="en-US" altLang="zh-CN"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000027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83981" y="1742783"/>
            <a:ext cx="0" cy="3920728"/>
            <a:chOff x="2762716" y="1732152"/>
            <a:chExt cx="0" cy="3920728"/>
          </a:xfrm>
        </p:grpSpPr>
        <p:cxnSp>
          <p:nvCxnSpPr>
            <p:cNvPr id="22" name="直接连接符 21">
              <a:extLst>
                <a:ext uri="{FF2B5EF4-FFF2-40B4-BE49-F238E27FC236}">
                  <a16:creationId xmlns:a16="http://schemas.microsoft.com/office/drawing/2014/main" xmlns=""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071FFC90-1654-46A9-A939-DA04CC8800C5}"/>
              </a:ext>
            </a:extLst>
          </p:cNvPr>
          <p:cNvSpPr>
            <a:spLocks noGrp="1"/>
          </p:cNvSpPr>
          <p:nvPr>
            <p:ph type="title"/>
          </p:nvPr>
        </p:nvSpPr>
        <p:spPr/>
        <p:txBody>
          <a:bodyPr>
            <a:normAutofit/>
          </a:bodyPr>
          <a:lstStyle/>
          <a:p>
            <a:r>
              <a:rPr lang="zh-CN" altLang="en-US" dirty="0"/>
              <a:t>计算机的层次结构</a:t>
            </a:r>
          </a:p>
        </p:txBody>
      </p:sp>
      <p:sp>
        <p:nvSpPr>
          <p:cNvPr id="4" name="矩形 3">
            <a:extLst>
              <a:ext uri="{FF2B5EF4-FFF2-40B4-BE49-F238E27FC236}">
                <a16:creationId xmlns:a16="http://schemas.microsoft.com/office/drawing/2014/main" xmlns="" id="{5410D714-74B6-46A0-B995-AFB05F61A9BF}"/>
              </a:ext>
            </a:extLst>
          </p:cNvPr>
          <p:cNvSpPr/>
          <p:nvPr/>
        </p:nvSpPr>
        <p:spPr>
          <a:xfrm>
            <a:off x="8195094" y="133131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p>
        </p:txBody>
      </p:sp>
      <p:sp>
        <p:nvSpPr>
          <p:cNvPr id="5" name="矩形 4">
            <a:extLst>
              <a:ext uri="{FF2B5EF4-FFF2-40B4-BE49-F238E27FC236}">
                <a16:creationId xmlns:a16="http://schemas.microsoft.com/office/drawing/2014/main" xmlns="" id="{C2FC5266-A0DB-4CBA-9B4B-853EEADE2E59}"/>
              </a:ext>
            </a:extLst>
          </p:cNvPr>
          <p:cNvSpPr/>
          <p:nvPr/>
        </p:nvSpPr>
        <p:spPr>
          <a:xfrm>
            <a:off x="8195094" y="1879400"/>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矩形 5">
            <a:extLst>
              <a:ext uri="{FF2B5EF4-FFF2-40B4-BE49-F238E27FC236}">
                <a16:creationId xmlns:a16="http://schemas.microsoft.com/office/drawing/2014/main" xmlns="" id="{2EE7AE08-3A4B-40C0-A91F-0740D30F7FE8}"/>
              </a:ext>
            </a:extLst>
          </p:cNvPr>
          <p:cNvSpPr/>
          <p:nvPr/>
        </p:nvSpPr>
        <p:spPr>
          <a:xfrm>
            <a:off x="8195094" y="242859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a:extLst>
              <a:ext uri="{FF2B5EF4-FFF2-40B4-BE49-F238E27FC236}">
                <a16:creationId xmlns:a16="http://schemas.microsoft.com/office/drawing/2014/main" xmlns="" id="{AD33FFE0-5202-4C8D-A279-53F9EE75B834}"/>
              </a:ext>
            </a:extLst>
          </p:cNvPr>
          <p:cNvSpPr/>
          <p:nvPr/>
        </p:nvSpPr>
        <p:spPr>
          <a:xfrm>
            <a:off x="8195094" y="2977792"/>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Rectangle 7">
            <a:extLst>
              <a:ext uri="{FF2B5EF4-FFF2-40B4-BE49-F238E27FC236}">
                <a16:creationId xmlns:a16="http://schemas.microsoft.com/office/drawing/2014/main" xmlns="" id="{D444A816-9762-4E17-A9A0-F048A0649C93}"/>
              </a:ext>
            </a:extLst>
          </p:cNvPr>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高级语言 </a:t>
            </a:r>
            <a:r>
              <a:rPr lang="en-US" altLang="zh-CN" sz="1896" dirty="0">
                <a:solidFill>
                  <a:schemeClr val="tx1">
                    <a:lumMod val="75000"/>
                    <a:lumOff val="25000"/>
                  </a:scheme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xmlns="" id="{2468D87C-1A8A-4B28-B2C9-C9EFBA69D064}"/>
              </a:ext>
            </a:extLst>
          </p:cNvPr>
          <p:cNvSpPr>
            <a:spLocks noChangeArrowheads="1"/>
          </p:cNvSpPr>
          <p:nvPr/>
        </p:nvSpPr>
        <p:spPr bwMode="auto">
          <a:xfrm>
            <a:off x="1509918" y="4145753"/>
            <a:ext cx="2603149" cy="416009"/>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指令集架构层 </a:t>
            </a:r>
            <a:r>
              <a:rPr lang="en-US" altLang="zh-CN" sz="1896" dirty="0">
                <a:solidFill>
                  <a:schemeClr val="tx1">
                    <a:lumMod val="75000"/>
                    <a:lumOff val="25000"/>
                  </a:schemeClr>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xmlns="" id="{CD2995A7-FDD5-4F6A-A54E-059BB56207F6}"/>
              </a:ext>
            </a:extLst>
          </p:cNvPr>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微代码层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xmlns="" id="{80F3C220-BDCA-4CBE-81FA-9705B8AF82F1}"/>
              </a:ext>
            </a:extLst>
          </p:cNvPr>
          <p:cNvSpPr>
            <a:spLocks noChangeArrowheads="1"/>
          </p:cNvSpPr>
          <p:nvPr/>
        </p:nvSpPr>
        <p:spPr bwMode="auto">
          <a:xfrm>
            <a:off x="3091147" y="2550763"/>
            <a:ext cx="1308028"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Compiler(</a:t>
            </a:r>
            <a:r>
              <a:rPr lang="zh-CN" altLang="en-US" sz="1327" dirty="0">
                <a:solidFill>
                  <a:schemeClr val="tx1">
                    <a:lumMod val="75000"/>
                    <a:lumOff val="25000"/>
                  </a:schemeClr>
                </a:solidFill>
                <a:latin typeface="微软雅黑" panose="020B0503020204020204" charset="-122"/>
                <a:ea typeface="微软雅黑" panose="020B0503020204020204" charset="-122"/>
              </a:rPr>
              <a:t>翻译</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xmlns="" id="{77471590-3C02-498B-BEDC-584529AD7443}"/>
              </a:ext>
            </a:extLst>
          </p:cNvPr>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Assembler(</a:t>
            </a:r>
            <a:r>
              <a:rPr lang="zh-CN" altLang="en-US" sz="1327" dirty="0">
                <a:solidFill>
                  <a:schemeClr val="tx1">
                    <a:lumMod val="75000"/>
                    <a:lumOff val="25000"/>
                  </a:schemeClr>
                </a:solidFill>
                <a:latin typeface="微软雅黑" panose="020B0503020204020204" charset="-122"/>
                <a:ea typeface="微软雅黑" panose="020B0503020204020204" charset="-122"/>
              </a:rPr>
              <a:t>汇编</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xmlns="" id="{B0757733-AB4D-4828-9A53-D23DE777A63F}"/>
              </a:ext>
            </a:extLst>
          </p:cNvPr>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硬件逻辑层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xmlns="" id="{108A03FE-FE26-4137-BECC-67576861D21C}"/>
              </a:ext>
            </a:extLst>
          </p:cNvPr>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应用程序 </a:t>
            </a:r>
            <a:r>
              <a:rPr lang="en-US" altLang="zh-CN" sz="1896" dirty="0">
                <a:solidFill>
                  <a:schemeClr val="tx1">
                    <a:lumMod val="75000"/>
                    <a:lumOff val="25000"/>
                  </a:scheme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xmlns="" id="{5315C97D-A030-4A70-BBD5-2697B03BA1A5}"/>
              </a:ext>
            </a:extLst>
          </p:cNvPr>
          <p:cNvSpPr>
            <a:spLocks noChangeArrowheads="1"/>
          </p:cNvSpPr>
          <p:nvPr/>
        </p:nvSpPr>
        <p:spPr bwMode="auto">
          <a:xfrm>
            <a:off x="5154718" y="3799179"/>
            <a:ext cx="3297390" cy="820699"/>
          </a:xfrm>
          <a:prstGeom prst="rect">
            <a:avLst/>
          </a:prstGeom>
          <a:solidFill>
            <a:srgbClr val="BDD7EE"/>
          </a:solidFill>
          <a:ln w="12700">
            <a:noFill/>
            <a:prstDash val="dash"/>
            <a:miter lim="800000"/>
            <a:headEnd/>
            <a:tailEnd/>
          </a:ln>
          <a:extLst/>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0000 1001 1100 0110 1010 1111 0101 1000</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1010 1111 0101 1000 0000 1001 1100 0110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1100 0110 1010 1111 0101 1000 0000 1001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xmlns="" id="{447D5504-DCC2-41FC-BFA8-97ED6BE12AAE}"/>
              </a:ext>
            </a:extLst>
          </p:cNvPr>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4($2)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xmlns="" id="{FBFE769A-ABD2-4870-8DAA-35537193D40C}"/>
              </a:ext>
            </a:extLst>
          </p:cNvPr>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temp = v[k];</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 = v[k+1];</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xmlns="" id="{F6219D45-9E9E-4762-85D0-03DFE35132A4}"/>
              </a:ext>
            </a:extLst>
          </p:cNvPr>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4FFA9DFF-5335-4165-8342-876FE39FBAFA}"/>
              </a:ext>
            </a:extLst>
          </p:cNvPr>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3F9AC042-17B0-4CAA-BE48-0C1338D729DE}"/>
              </a:ext>
            </a:extLst>
          </p:cNvPr>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1E2D8972-7D3D-4F92-8016-780414B2AF44}"/>
              </a:ext>
            </a:extLst>
          </p:cNvPr>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1900B121-0839-4E63-B13E-239D44660A91}"/>
              </a:ext>
            </a:extLst>
          </p:cNvPr>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28CC40A6-BB04-454F-9584-4EDFDF6D0430}"/>
              </a:ext>
            </a:extLst>
          </p:cNvPr>
          <p:cNvSpPr/>
          <p:nvPr/>
        </p:nvSpPr>
        <p:spPr>
          <a:xfrm>
            <a:off x="5154718" y="5769254"/>
            <a:ext cx="1877362" cy="263054"/>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p>
            <a:pPr marL="325103" indent="-325103" defTabSz="433471">
              <a:lnSpc>
                <a:spcPct val="105000"/>
              </a:lnSpc>
            </a:pPr>
            <a:r>
              <a:rPr lang="zh-CN" altLang="en-US" sz="1327" dirty="0">
                <a:solidFill>
                  <a:schemeClr val="tx1">
                    <a:lumMod val="75000"/>
                    <a:lumOff val="25000"/>
                  </a:schemeClr>
                </a:solidFill>
                <a:latin typeface="Consolas" panose="020B0609020204030204" pitchFamily="49" charset="0"/>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xmlns="" id="{B314D3AB-9CBA-477C-A17A-C8115841172F}"/>
              </a:ext>
            </a:extLst>
          </p:cNvPr>
          <p:cNvGraphicFramePr>
            <a:graphicFrameLocks noChangeAspect="1"/>
          </p:cNvGraphicFramePr>
          <p:nvPr>
            <p:extLst>
              <p:ext uri="{D42A27DB-BD31-4B8C-83A1-F6EECF244321}">
                <p14:modId xmlns:p14="http://schemas.microsoft.com/office/powerpoint/2010/main" val="2134951009"/>
              </p:ext>
            </p:extLst>
          </p:nvPr>
        </p:nvGraphicFramePr>
        <p:xfrm>
          <a:off x="8693357" y="5620980"/>
          <a:ext cx="1147102" cy="684100"/>
        </p:xfrm>
        <a:graphic>
          <a:graphicData uri="http://schemas.openxmlformats.org/presentationml/2006/ole">
            <mc:AlternateContent xmlns:mc="http://schemas.openxmlformats.org/markup-compatibility/2006">
              <mc:Choice xmlns:v="urn:schemas-microsoft-com:vml" Requires="v">
                <p:oleObj spid="_x0000_s10348" r:id="rId4" imgW="3492063" imgH="2400000" progId="">
                  <p:embed/>
                </p:oleObj>
              </mc:Choice>
              <mc:Fallback>
                <p:oleObj r:id="rId4" imgW="3492063" imgH="2400000" progId="">
                  <p:embed/>
                  <p:pic>
                    <p:nvPicPr>
                      <p:cNvPr id="6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357" y="5620980"/>
                        <a:ext cx="1147102" cy="684100"/>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xmlns="" id="{43FE5659-133B-46B0-99CF-8D56703A69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xmlns="" id="{A34DF99A-D112-48AF-94CD-F5C7BA0455C3}"/>
              </a:ext>
            </a:extLst>
          </p:cNvPr>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xmlns="" id="{07F1BA91-01B0-4350-9203-680F676B5603}"/>
              </a:ext>
            </a:extLst>
          </p:cNvPr>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xmlns="" id="{3927A4CB-DF23-47C0-AD19-0CFF791F39E8}"/>
              </a:ext>
            </a:extLst>
          </p:cNvPr>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  (</a:t>
            </a:r>
            <a:r>
              <a:rPr lang="zh-CN" altLang="en-US" sz="1327" dirty="0">
                <a:solidFill>
                  <a:schemeClr val="tx1">
                    <a:lumMod val="75000"/>
                    <a:lumOff val="25000"/>
                  </a:schemeClr>
                </a:solidFill>
                <a:latin typeface="微软雅黑" panose="020B0503020204020204" charset="-122"/>
                <a:ea typeface="微软雅黑" panose="020B0503020204020204" charset="-122"/>
              </a:rPr>
              <a:t>解释</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xmlns="" id="{CB27ECB0-F2F0-4E1F-B7A0-A8A1F3FC12CC}"/>
              </a:ext>
            </a:extLst>
          </p:cNvPr>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操作系统</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xmlns="" id="{E340A0A1-D2D8-4BE9-8119-7C3078C69A9C}"/>
              </a:ext>
            </a:extLst>
          </p:cNvPr>
          <p:cNvSpPr>
            <a:spLocks noChangeArrowheads="1"/>
          </p:cNvSpPr>
          <p:nvPr/>
        </p:nvSpPr>
        <p:spPr bwMode="auto">
          <a:xfrm>
            <a:off x="382772" y="4527449"/>
            <a:ext cx="3973425" cy="93485"/>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799">
              <a:latin typeface="Calibri" panose="020F0502020204030204" pitchFamily="34" charset="0"/>
            </a:endParaRPr>
          </a:p>
        </p:txBody>
      </p:sp>
      <p:sp>
        <p:nvSpPr>
          <p:cNvPr id="9" name="Rectangle 8">
            <a:extLst>
              <a:ext uri="{FF2B5EF4-FFF2-40B4-BE49-F238E27FC236}">
                <a16:creationId xmlns:a16="http://schemas.microsoft.com/office/drawing/2014/main" xmlns="" id="{0E58B5DB-D621-4601-AF5A-E394E65C9123}"/>
              </a:ext>
            </a:extLst>
          </p:cNvPr>
          <p:cNvSpPr>
            <a:spLocks noChangeArrowheads="1"/>
          </p:cNvSpPr>
          <p:nvPr/>
        </p:nvSpPr>
        <p:spPr bwMode="auto">
          <a:xfrm>
            <a:off x="1522411" y="2780803"/>
            <a:ext cx="2590657" cy="416009"/>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汇编语言</a:t>
            </a:r>
            <a:r>
              <a:rPr lang="en-US" altLang="zh-CN" sz="1896" dirty="0">
                <a:solidFill>
                  <a:schemeClr val="tx1">
                    <a:lumMod val="75000"/>
                    <a:lumOff val="25000"/>
                  </a:schemeClr>
                </a:solidFill>
                <a:latin typeface="微软雅黑" panose="020B0503020204020204" charset="-122"/>
                <a:ea typeface="微软雅黑" panose="020B0503020204020204" charset="-122"/>
              </a:rPr>
              <a:t>  (MIPS) </a:t>
            </a:r>
          </a:p>
        </p:txBody>
      </p:sp>
      <p:sp>
        <p:nvSpPr>
          <p:cNvPr id="43" name="矩形 42"/>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4">
            <a:extLst>
              <a:ext uri="{FF2B5EF4-FFF2-40B4-BE49-F238E27FC236}">
                <a16:creationId xmlns:a16="http://schemas.microsoft.com/office/drawing/2014/main" xmlns="" id="{77471590-3C02-498B-BEDC-584529AD7443}"/>
              </a:ext>
            </a:extLst>
          </p:cNvPr>
          <p:cNvSpPr>
            <a:spLocks noChangeArrowheads="1"/>
          </p:cNvSpPr>
          <p:nvPr/>
        </p:nvSpPr>
        <p:spPr bwMode="auto">
          <a:xfrm>
            <a:off x="372738" y="4306631"/>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xmlns="" id="{77471590-3C02-498B-BEDC-584529AD7443}"/>
              </a:ext>
            </a:extLst>
          </p:cNvPr>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xmlns="" id="{447D5504-DCC2-41FC-BFA8-97ED6BE12AAE}"/>
              </a:ext>
            </a:extLst>
          </p:cNvPr>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Regwirte</a:t>
            </a:r>
            <a:r>
              <a:rPr lang="en-US" altLang="zh-CN" sz="1200" dirty="0">
                <a:solidFill>
                  <a:schemeClr val="tx1">
                    <a:lumMod val="75000"/>
                    <a:lumOff val="25000"/>
                  </a:schemeClr>
                </a:solidFill>
                <a:latin typeface="Consolas" panose="020B0609020204030204" pitchFamily="49" charset="0"/>
                <a:ea typeface="微软雅黑" panose="020B0503020204020204" charset="-122"/>
              </a:rPr>
              <a:t>=1,Branch=Jump=0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RegDst</a:t>
            </a:r>
            <a:r>
              <a:rPr lang="en-US" altLang="zh-CN" sz="1200" dirty="0">
                <a:solidFill>
                  <a:schemeClr val="tx1">
                    <a:lumMod val="75000"/>
                    <a:lumOff val="25000"/>
                  </a:schemeClr>
                </a:solidFill>
                <a:latin typeface="Consolas" panose="020B0609020204030204" pitchFamily="49" charset="0"/>
                <a:ea typeface="微软雅黑" panose="020B0503020204020204" charset="-122"/>
              </a:rPr>
              <a:t>=0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Aluop</a:t>
            </a:r>
            <a:r>
              <a:rPr lang="en-US" altLang="zh-CN" sz="1200" dirty="0">
                <a:solidFill>
                  <a:schemeClr val="tx1">
                    <a:lumMod val="75000"/>
                    <a:lumOff val="25000"/>
                  </a:schemeClr>
                </a:solidFill>
                <a:latin typeface="Consolas" panose="020B0609020204030204" pitchFamily="49" charset="0"/>
                <a:ea typeface="微软雅黑" panose="020B0503020204020204" charset="-122"/>
              </a:rPr>
              <a:t>=00110</a:t>
            </a:r>
          </a:p>
          <a:p>
            <a:pPr marL="325103" indent="-325103" defTabSz="433471">
              <a:lnSpc>
                <a:spcPct val="105000"/>
              </a:lnSpc>
              <a:spcBef>
                <a:spcPct val="0"/>
              </a:spcBef>
              <a:buNone/>
              <a:tabLst>
                <a:tab pos="1011433" algn="l"/>
              </a:tabLst>
              <a:defRPr/>
            </a:pPr>
            <a:r>
              <a:rPr lang="en-US" altLang="zh-CN" sz="1200" dirty="0">
                <a:solidFill>
                  <a:schemeClr val="tx1">
                    <a:lumMod val="75000"/>
                    <a:lumOff val="25000"/>
                  </a:schemeClr>
                </a:solidFill>
                <a:latin typeface="Consolas" panose="020B0609020204030204" pitchFamily="49" charset="0"/>
                <a:ea typeface="微软雅黑" panose="020B0503020204020204" charset="-122"/>
              </a:rPr>
              <a:t>……</a:t>
            </a:r>
          </a:p>
        </p:txBody>
      </p:sp>
    </p:spTree>
    <p:extLst>
      <p:ext uri="{BB962C8B-B14F-4D97-AF65-F5344CB8AC3E}">
        <p14:creationId xmlns:p14="http://schemas.microsoft.com/office/powerpoint/2010/main" val="292640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339481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a:t>计算机系统的性能评价</a:t>
            </a:r>
          </a:p>
        </p:txBody>
      </p:sp>
      <p:sp>
        <p:nvSpPr>
          <p:cNvPr id="132099" name="内容占位符 2"/>
          <p:cNvSpPr>
            <a:spLocks noGrp="1"/>
          </p:cNvSpPr>
          <p:nvPr>
            <p:ph idx="1"/>
          </p:nvPr>
        </p:nvSpPr>
        <p:spPr/>
        <p:txBody>
          <a:bodyPr/>
          <a:lstStyle/>
          <a:p>
            <a:pPr>
              <a:lnSpc>
                <a:spcPct val="150000"/>
              </a:lnSpc>
            </a:pPr>
            <a:r>
              <a:rPr lang="zh-CN" altLang="en-US" b="1" dirty="0"/>
              <a:t>非时间指标</a:t>
            </a:r>
            <a:endParaRPr lang="en-US" altLang="zh-CN" b="1"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b="1" dirty="0"/>
              <a:t>时间指标</a:t>
            </a:r>
            <a:endParaRPr lang="en-US" altLang="zh-CN" b="1"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p>
          <a:p>
            <a:pPr lvl="1">
              <a:lnSpc>
                <a:spcPct val="150000"/>
              </a:lnSpc>
            </a:pPr>
            <a:r>
              <a:rPr lang="en-US" altLang="zh-CN" dirty="0"/>
              <a:t>MIPS</a:t>
            </a:r>
            <a:r>
              <a:rPr lang="zh-CN" altLang="en-US" dirty="0"/>
              <a:t>、</a:t>
            </a:r>
            <a:r>
              <a:rPr lang="en-US" altLang="zh-CN" dirty="0"/>
              <a:t>MFLOPS</a:t>
            </a:r>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spTree>
    <p:extLst>
      <p:ext uri="{BB962C8B-B14F-4D97-AF65-F5344CB8AC3E}">
        <p14:creationId xmlns:p14="http://schemas.microsoft.com/office/powerpoint/2010/main" val="1310803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a:t>CPU</a:t>
            </a:r>
            <a:r>
              <a:rPr lang="zh-CN" altLang="en-US"/>
              <a:t>时间（时间指标）</a:t>
            </a:r>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itchFamily="18" charset="2"/>
              </a:rPr>
              <a:t> (Clock cycles Per Instruction)</a:t>
            </a:r>
          </a:p>
          <a:p>
            <a:pPr lvl="1">
              <a:lnSpc>
                <a:spcPct val="150000"/>
              </a:lnSpc>
              <a:spcAft>
                <a:spcPct val="30000"/>
              </a:spcAft>
            </a:pPr>
            <a:r>
              <a:rPr lang="en-US" altLang="zh-CN" dirty="0">
                <a:sym typeface="Symbol" pitchFamily="18" charset="2"/>
              </a:rPr>
              <a:t>ADD  MOV  DIV   MUL  </a:t>
            </a:r>
            <a:r>
              <a:rPr lang="zh-CN" altLang="en-US" dirty="0">
                <a:sym typeface="Symbol" pitchFamily="18" charset="2"/>
              </a:rPr>
              <a:t>定点</a:t>
            </a:r>
            <a:r>
              <a:rPr lang="en-US" altLang="zh-CN" dirty="0">
                <a:sym typeface="Symbol" pitchFamily="18" charset="2"/>
              </a:rPr>
              <a:t>/</a:t>
            </a:r>
            <a:r>
              <a:rPr lang="zh-CN" altLang="en-US" dirty="0">
                <a:sym typeface="Symbol" pitchFamily="18" charset="2"/>
              </a:rPr>
              <a:t>浮点指令</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pPr lvl="1">
              <a:lnSpc>
                <a:spcPct val="150000"/>
              </a:lnSpc>
              <a:spcAft>
                <a:spcPct val="30000"/>
              </a:spcAft>
            </a:pPr>
            <a:r>
              <a:rPr lang="zh-CN" altLang="en-US" dirty="0">
                <a:sym typeface="Symbol" pitchFamily="18" charset="2"/>
              </a:rPr>
              <a:t>强调并行</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MIPS / MFLOPS</a:t>
            </a: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a:t>
            </a: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pic>
        <p:nvPicPr>
          <p:cNvPr id="5" name="图片 4">
            <a:extLst>
              <a:ext uri="{FF2B5EF4-FFF2-40B4-BE49-F238E27FC236}">
                <a16:creationId xmlns:a16="http://schemas.microsoft.com/office/drawing/2014/main" xmlns="" id="{3317183E-E51E-4552-8E58-EC0C7D8D393E}"/>
              </a:ext>
            </a:extLst>
          </p:cNvPr>
          <p:cNvPicPr>
            <a:picLocks noChangeAspect="1"/>
          </p:cNvPicPr>
          <p:nvPr/>
        </p:nvPicPr>
        <p:blipFill>
          <a:blip r:embed="rId2">
            <a:duotone>
              <a:schemeClr val="accent1">
                <a:shade val="45000"/>
                <a:satMod val="135000"/>
              </a:schemeClr>
              <a:prstClr val="white"/>
            </a:duotone>
          </a:blip>
          <a:stretch>
            <a:fillRect/>
          </a:stretch>
        </p:blipFill>
        <p:spPr>
          <a:xfrm>
            <a:off x="9086887" y="3115340"/>
            <a:ext cx="2103480" cy="2902688"/>
          </a:xfrm>
          <a:prstGeom prst="rect">
            <a:avLst/>
          </a:prstGeom>
        </p:spPr>
      </p:pic>
    </p:spTree>
    <p:extLst>
      <p:ext uri="{BB962C8B-B14F-4D97-AF65-F5344CB8AC3E}">
        <p14:creationId xmlns:p14="http://schemas.microsoft.com/office/powerpoint/2010/main" val="2192460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dirty="0"/>
              <a:t>CPI   </a:t>
            </a:r>
            <a:r>
              <a:rPr lang="en-US" altLang="zh-CN" dirty="0">
                <a:sym typeface="Symbol" pitchFamily="18" charset="2"/>
              </a:rPr>
              <a:t>(Clock cycles Per Instruction)</a:t>
            </a:r>
            <a:endParaRPr lang="zh-CN" altLang="en-US" dirty="0"/>
          </a:p>
        </p:txBody>
      </p:sp>
      <p:sp>
        <p:nvSpPr>
          <p:cNvPr id="135171" name="内容占位符 2"/>
          <p:cNvSpPr>
            <a:spLocks noGrp="1"/>
          </p:cNvSpPr>
          <p:nvPr>
            <p:ph idx="1"/>
          </p:nvPr>
        </p:nvSpPr>
        <p:spPr>
          <a:xfrm>
            <a:off x="487822" y="942764"/>
            <a:ext cx="10515599" cy="3802657"/>
          </a:xfrm>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a:lnSpc>
                <a:spcPct val="130000"/>
              </a:lnSpc>
              <a:spcAft>
                <a:spcPct val="20000"/>
              </a:spcAft>
            </a:pPr>
            <a:r>
              <a:rPr lang="en-US" altLang="zh-CN">
                <a:solidFill>
                  <a:srgbClr val="0070C0"/>
                </a:solidFill>
                <a:sym typeface="Symbol" pitchFamily="18" charset="2"/>
              </a:rPr>
              <a:t>CPI </a:t>
            </a:r>
            <a:r>
              <a:rPr lang="en-US" altLang="zh-CN" dirty="0">
                <a:solidFill>
                  <a:srgbClr val="0070C0"/>
                </a:solidFill>
                <a:sym typeface="Symbol" pitchFamily="18" charset="2"/>
              </a:rPr>
              <a:t>=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24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20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mc:AlternateContent xmlns:mc="http://schemas.openxmlformats.org/markup-compatibility/2006" xmlns:a14="http://schemas.microsoft.com/office/drawing/2010/main">
        <mc:Choice Requires="a14">
          <p:sp>
            <p:nvSpPr>
              <p:cNvPr id="2" name="矩形 1"/>
              <p:cNvSpPr/>
              <p:nvPr/>
            </p:nvSpPr>
            <p:spPr>
              <a:xfrm>
                <a:off x="487822" y="5082638"/>
                <a:ext cx="2533952" cy="935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𝐶𝑃𝐼</m:t>
                      </m:r>
                      <m:r>
                        <a:rPr lang="en-US" altLang="zh-CN" sz="3200" i="1">
                          <a:latin typeface="Cambria Math" panose="02040503050406030204" pitchFamily="18" charset="0"/>
                        </a:rPr>
                        <m:t>=</m:t>
                      </m:r>
                      <m:f>
                        <m:fPr>
                          <m:ctrlPr>
                            <a:rPr lang="zh-CN" altLang="zh-CN" sz="3200" i="1">
                              <a:latin typeface="Cambria Math"/>
                            </a:rPr>
                          </m:ctrlPr>
                        </m:fPr>
                        <m:num>
                          <m:r>
                            <a:rPr lang="en-US" altLang="zh-CN" sz="3200" i="1">
                              <a:latin typeface="Cambria Math" panose="02040503050406030204" pitchFamily="18" charset="0"/>
                            </a:rPr>
                            <m:t>𝑚</m:t>
                          </m:r>
                        </m:num>
                        <m:den>
                          <m:r>
                            <a:rPr lang="en-US" altLang="zh-CN" sz="3200" i="1">
                              <a:latin typeface="Cambria Math" panose="02040503050406030204" pitchFamily="18" charset="0"/>
                            </a:rPr>
                            <m:t>𝐼𝐶</m:t>
                          </m:r>
                        </m:den>
                      </m:f>
                    </m:oMath>
                  </m:oMathPara>
                </a14:m>
                <a:endParaRPr lang="zh-CN" altLang="en-US" sz="3200"/>
              </a:p>
            </p:txBody>
          </p:sp>
        </mc:Choice>
        <mc:Fallback xmlns="">
          <p:sp>
            <p:nvSpPr>
              <p:cNvPr id="2" name="矩形 1"/>
              <p:cNvSpPr>
                <a:spLocks noRot="1" noChangeAspect="1" noMove="1" noResize="1" noEditPoints="1" noAdjustHandles="1" noChangeArrowheads="1" noChangeShapeType="1" noTextEdit="1"/>
              </p:cNvSpPr>
              <p:nvPr/>
            </p:nvSpPr>
            <p:spPr>
              <a:xfrm>
                <a:off x="487822" y="5082638"/>
                <a:ext cx="2533952" cy="93576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30684" y="4951095"/>
                <a:ext cx="8254247" cy="1198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3200" i="1">
                              <a:latin typeface="Cambria Math"/>
                            </a:rPr>
                          </m:ctrlPr>
                        </m:dPr>
                        <m:e>
                          <m:r>
                            <a:rPr lang="zh-CN" altLang="en-US" sz="3200" i="1">
                              <a:latin typeface="Cambria Math" panose="02040503050406030204" pitchFamily="18" charset="0"/>
                            </a:rPr>
                            <m:t>𝐶𝑃𝐼</m:t>
                          </m:r>
                          <m:r>
                            <a:rPr lang="zh-CN" altLang="en-US" sz="3200" i="0">
                              <a:latin typeface="Cambria Math" panose="02040503050406030204" pitchFamily="18" charset="0"/>
                            </a:rPr>
                            <m:t>=</m:t>
                          </m:r>
                          <m:nary>
                            <m:naryPr>
                              <m:chr m:val="∑"/>
                              <m:limLoc m:val="subSup"/>
                              <m:grow m:val="on"/>
                              <m:ctrlPr>
                                <a:rPr lang="zh-CN" altLang="en-US" sz="3200" i="1">
                                  <a:latin typeface="Cambria Math"/>
                                </a:rPr>
                              </m:ctrlPr>
                            </m:naryPr>
                            <m:sub>
                              <m:r>
                                <a:rPr lang="zh-CN" altLang="en-US" sz="3200" i="1">
                                  <a:latin typeface="Cambria Math" panose="02040503050406030204" pitchFamily="18" charset="0"/>
                                </a:rPr>
                                <m:t>𝑖</m:t>
                              </m:r>
                              <m:r>
                                <a:rPr lang="zh-CN" altLang="en-US" sz="3200" i="0">
                                  <a:latin typeface="Cambria Math" panose="02040503050406030204" pitchFamily="18" charset="0"/>
                                </a:rPr>
                                <m:t>=1</m:t>
                              </m:r>
                            </m:sub>
                            <m:sup>
                              <m:r>
                                <a:rPr lang="zh-CN" altLang="en-US" sz="3200" i="1">
                                  <a:latin typeface="Cambria Math" panose="02040503050406030204" pitchFamily="18" charset="0"/>
                                </a:rPr>
                                <m:t>𝑛</m:t>
                              </m:r>
                            </m:sup>
                            <m:e>
                              <m:d>
                                <m:dPr>
                                  <m:ctrlPr>
                                    <a:rPr lang="zh-CN" altLang="en-US" sz="3200" i="1">
                                      <a:latin typeface="Cambria Math"/>
                                    </a:rPr>
                                  </m:ctrlPr>
                                </m:dPr>
                                <m:e>
                                  <m:sSub>
                                    <m:sSubPr>
                                      <m:ctrlPr>
                                        <a:rPr lang="zh-CN" altLang="en-US" sz="3200" i="1">
                                          <a:latin typeface="Cambria Math"/>
                                        </a:rPr>
                                      </m:ctrlPr>
                                    </m:sSubPr>
                                    <m:e>
                                      <m:r>
                                        <a:rPr lang="zh-CN" altLang="en-US" sz="3200" i="1">
                                          <a:latin typeface="Cambria Math" panose="02040503050406030204" pitchFamily="18" charset="0"/>
                                        </a:rPr>
                                        <m:t>𝐶𝑃𝐼</m:t>
                                      </m:r>
                                    </m:e>
                                    <m:sub>
                                      <m:r>
                                        <a:rPr lang="zh-CN" altLang="en-US" sz="3200" i="1">
                                          <a:latin typeface="Cambria Math" panose="02040503050406030204" pitchFamily="18" charset="0"/>
                                        </a:rPr>
                                        <m:t>𝑖</m:t>
                                      </m:r>
                                    </m:sub>
                                  </m:sSub>
                                  <m:r>
                                    <a:rPr lang="zh-CN" altLang="en-US" sz="3200" i="0">
                                      <a:latin typeface="Cambria Math" panose="02040503050406030204" pitchFamily="18" charset="0"/>
                                    </a:rPr>
                                    <m:t>×</m:t>
                                  </m:r>
                                  <m:sSub>
                                    <m:sSubPr>
                                      <m:ctrlPr>
                                        <a:rPr lang="zh-CN" altLang="en-US" sz="3200" i="1">
                                          <a:latin typeface="Cambria Math"/>
                                        </a:rPr>
                                      </m:ctrlPr>
                                    </m:sSubPr>
                                    <m:e>
                                      <m:r>
                                        <a:rPr lang="zh-CN" altLang="en-US" sz="3200" i="1">
                                          <a:latin typeface="Cambria Math" panose="02040503050406030204" pitchFamily="18" charset="0"/>
                                        </a:rPr>
                                        <m:t>𝑃</m:t>
                                      </m:r>
                                    </m:e>
                                    <m:sub>
                                      <m:r>
                                        <a:rPr lang="zh-CN" altLang="en-US" sz="3200" i="1">
                                          <a:latin typeface="Cambria Math" panose="02040503050406030204" pitchFamily="18" charset="0"/>
                                        </a:rPr>
                                        <m:t>𝑖</m:t>
                                      </m:r>
                                    </m:sub>
                                  </m:sSub>
                                </m:e>
                              </m:d>
                            </m:e>
                          </m:nary>
                          <m:r>
                            <a:rPr lang="zh-CN" altLang="en-US" sz="3200" i="0">
                              <a:latin typeface="Cambria Math" panose="02040503050406030204" pitchFamily="18" charset="0"/>
                            </a:rPr>
                            <m:t>=</m:t>
                          </m:r>
                          <m:nary>
                            <m:naryPr>
                              <m:chr m:val="∑"/>
                              <m:limLoc m:val="subSup"/>
                              <m:grow m:val="on"/>
                              <m:ctrlPr>
                                <a:rPr lang="zh-CN" altLang="en-US" sz="3200" i="1">
                                  <a:latin typeface="Cambria Math"/>
                                </a:rPr>
                              </m:ctrlPr>
                            </m:naryPr>
                            <m:sub>
                              <m:r>
                                <a:rPr lang="zh-CN" altLang="en-US" sz="3200" i="1">
                                  <a:latin typeface="Cambria Math" panose="02040503050406030204" pitchFamily="18" charset="0"/>
                                </a:rPr>
                                <m:t>𝑖</m:t>
                              </m:r>
                              <m:r>
                                <a:rPr lang="zh-CN" altLang="en-US" sz="3200" i="0">
                                  <a:latin typeface="Cambria Math" panose="02040503050406030204" pitchFamily="18" charset="0"/>
                                </a:rPr>
                                <m:t>=1</m:t>
                              </m:r>
                            </m:sub>
                            <m:sup>
                              <m:r>
                                <a:rPr lang="zh-CN" altLang="en-US" sz="3200" i="1">
                                  <a:latin typeface="Cambria Math" panose="02040503050406030204" pitchFamily="18" charset="0"/>
                                </a:rPr>
                                <m:t>𝑛</m:t>
                              </m:r>
                            </m:sup>
                            <m:e>
                              <m:sSub>
                                <m:sSubPr>
                                  <m:ctrlPr>
                                    <a:rPr lang="zh-CN" altLang="en-US" sz="3200" i="1">
                                      <a:latin typeface="Cambria Math"/>
                                    </a:rPr>
                                  </m:ctrlPr>
                                </m:sSubPr>
                                <m:e>
                                  <m:d>
                                    <m:dPr>
                                      <m:endChr m:val=""/>
                                      <m:ctrlPr>
                                        <a:rPr lang="zh-CN" altLang="en-US" sz="3200" i="1">
                                          <a:latin typeface="Cambria Math"/>
                                        </a:rPr>
                                      </m:ctrlPr>
                                    </m:dPr>
                                    <m:e>
                                      <m:r>
                                        <a:rPr lang="zh-CN" altLang="en-US" sz="3200" i="1">
                                          <a:latin typeface="Cambria Math" panose="02040503050406030204" pitchFamily="18" charset="0"/>
                                        </a:rPr>
                                        <m:t>𝐶𝑃𝐼</m:t>
                                      </m:r>
                                    </m:e>
                                  </m:d>
                                </m:e>
                                <m:sub>
                                  <m:r>
                                    <a:rPr lang="zh-CN" altLang="en-US" sz="3200" i="1">
                                      <a:latin typeface="Cambria Math" panose="02040503050406030204" pitchFamily="18" charset="0"/>
                                    </a:rPr>
                                    <m:t>𝑖</m:t>
                                  </m:r>
                                </m:sub>
                              </m:sSub>
                            </m:e>
                          </m:nary>
                          <m:r>
                            <a:rPr lang="zh-CN" altLang="en-US" sz="3200" i="0">
                              <a:latin typeface="Cambria Math" panose="02040503050406030204" pitchFamily="18" charset="0"/>
                            </a:rPr>
                            <m:t>×</m:t>
                          </m:r>
                          <m:f>
                            <m:fPr>
                              <m:ctrlPr>
                                <a:rPr lang="zh-CN" altLang="en-US" sz="3200" i="1">
                                  <a:latin typeface="Cambria Math"/>
                                </a:rPr>
                              </m:ctrlPr>
                            </m:fPr>
                            <m:num>
                              <m:sSub>
                                <m:sSubPr>
                                  <m:ctrlPr>
                                    <a:rPr lang="zh-CN" altLang="en-US" sz="3200" i="1">
                                      <a:latin typeface="Cambria Math"/>
                                    </a:rPr>
                                  </m:ctrlPr>
                                </m:sSubPr>
                                <m:e>
                                  <m:r>
                                    <a:rPr lang="zh-CN" altLang="en-US" sz="3200" i="1">
                                      <a:latin typeface="Cambria Math" panose="02040503050406030204" pitchFamily="18" charset="0"/>
                                    </a:rPr>
                                    <m:t>𝐼𝐶</m:t>
                                  </m:r>
                                </m:e>
                                <m:sub>
                                  <m:r>
                                    <a:rPr lang="zh-CN" altLang="en-US" sz="3200" i="1">
                                      <a:latin typeface="Cambria Math" panose="02040503050406030204" pitchFamily="18" charset="0"/>
                                    </a:rPr>
                                    <m:t>𝑖</m:t>
                                  </m:r>
                                </m:sub>
                              </m:sSub>
                            </m:num>
                            <m:den>
                              <m:r>
                                <a:rPr lang="zh-CN" altLang="en-US" sz="3200" i="1">
                                  <a:latin typeface="Cambria Math" panose="02040503050406030204" pitchFamily="18" charset="0"/>
                                </a:rPr>
                                <m:t>𝐼𝐶</m:t>
                              </m:r>
                            </m:den>
                          </m:f>
                        </m:e>
                      </m:d>
                    </m:oMath>
                  </m:oMathPara>
                </a14:m>
                <a:endParaRPr lang="zh-CN" altLang="en-US" sz="3200"/>
              </a:p>
            </p:txBody>
          </p:sp>
        </mc:Choice>
        <mc:Fallback xmlns="">
          <p:sp>
            <p:nvSpPr>
              <p:cNvPr id="3" name="矩形 2"/>
              <p:cNvSpPr>
                <a:spLocks noRot="1" noChangeAspect="1" noMove="1" noResize="1" noEditPoints="1" noAdjustHandles="1" noChangeArrowheads="1" noChangeShapeType="1" noTextEdit="1"/>
              </p:cNvSpPr>
              <p:nvPr/>
            </p:nvSpPr>
            <p:spPr>
              <a:xfrm>
                <a:off x="3430684" y="4951095"/>
                <a:ext cx="8254247" cy="119885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70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3DAC0A3-C103-48F7-ABF7-D156CAFC31E3}"/>
              </a:ext>
            </a:extLst>
          </p:cNvPr>
          <p:cNvSpPr>
            <a:spLocks noGrp="1"/>
          </p:cNvSpPr>
          <p:nvPr>
            <p:ph type="title"/>
          </p:nvPr>
        </p:nvSpPr>
        <p:spPr/>
        <p:txBody>
          <a:bodyPr/>
          <a:lstStyle/>
          <a:p>
            <a:r>
              <a:rPr lang="en-US" altLang="zh-CN" dirty="0"/>
              <a:t>1621</a:t>
            </a:r>
            <a:r>
              <a:rPr lang="zh-CN" altLang="en-US" dirty="0"/>
              <a:t>年冈特计算尺</a:t>
            </a:r>
          </a:p>
        </p:txBody>
      </p:sp>
      <p:sp>
        <p:nvSpPr>
          <p:cNvPr id="3" name="内容占位符 2">
            <a:extLst>
              <a:ext uri="{FF2B5EF4-FFF2-40B4-BE49-F238E27FC236}">
                <a16:creationId xmlns:a16="http://schemas.microsoft.com/office/drawing/2014/main" xmlns="" id="{2DD6BFE6-5AC9-4FC4-967C-9192402BAE78}"/>
              </a:ext>
            </a:extLst>
          </p:cNvPr>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p>
          <a:p>
            <a:r>
              <a:rPr lang="zh-CN" altLang="en-US" sz="2400" dirty="0"/>
              <a:t>在三百余年的辉煌历史时间内，计算尺为人类进步、世界文明作出了无法估量的伟大贡献。</a:t>
            </a:r>
          </a:p>
          <a:p>
            <a:endParaRPr lang="zh-CN" altLang="en-US" sz="2400" dirty="0"/>
          </a:p>
        </p:txBody>
      </p:sp>
      <p:pic>
        <p:nvPicPr>
          <p:cNvPr id="4" name="Picture 5" descr="faber%201-98m-z">
            <a:hlinkClick r:id="rId2" tooltip="点击放大浏览"/>
            <a:extLst>
              <a:ext uri="{FF2B5EF4-FFF2-40B4-BE49-F238E27FC236}">
                <a16:creationId xmlns:a16="http://schemas.microsoft.com/office/drawing/2014/main" xmlns="" id="{AC7E7798-0EE2-4346-ABE3-19C477680E6D}"/>
              </a:ext>
            </a:extLst>
          </p:cNvPr>
          <p:cNvPicPr>
            <a:picLocks noChangeAspect="1" noChangeArrowheads="1"/>
          </p:cNvPicPr>
          <p:nvPr/>
        </p:nvPicPr>
        <p:blipFill>
          <a:blip r:embed="rId3" cstate="print"/>
          <a:srcRect/>
          <a:stretch>
            <a:fillRect/>
          </a:stretch>
        </p:blipFill>
        <p:spPr>
          <a:xfrm>
            <a:off x="815953" y="1300657"/>
            <a:ext cx="10560093" cy="1878478"/>
          </a:xfrm>
          <a:prstGeom prst="rect">
            <a:avLst/>
          </a:prstGeom>
        </p:spPr>
      </p:pic>
      <p:pic>
        <p:nvPicPr>
          <p:cNvPr id="5" name="Picture 4" descr="sliderule1">
            <a:extLst>
              <a:ext uri="{FF2B5EF4-FFF2-40B4-BE49-F238E27FC236}">
                <a16:creationId xmlns:a16="http://schemas.microsoft.com/office/drawing/2014/main" xmlns="" id="{A2BFCC58-A992-4853-82DF-6CE9A819964D}"/>
              </a:ext>
            </a:extLst>
          </p:cNvPr>
          <p:cNvPicPr>
            <a:picLocks noChangeAspect="1" noChangeArrowheads="1"/>
          </p:cNvPicPr>
          <p:nvPr/>
        </p:nvPicPr>
        <p:blipFill>
          <a:blip r:embed="rId4"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3900667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ADD---Intel 80386</a:t>
            </a:r>
            <a:r>
              <a:rPr lang="zh-CN" altLang="en-US" dirty="0"/>
              <a:t>手册</a:t>
            </a:r>
          </a:p>
        </p:txBody>
      </p:sp>
      <p:pic>
        <p:nvPicPr>
          <p:cNvPr id="5" name="内容占位符 4"/>
          <p:cNvPicPr>
            <a:picLocks noGrp="1" noChangeAspect="1"/>
          </p:cNvPicPr>
          <p:nvPr>
            <p:ph idx="1"/>
          </p:nvPr>
        </p:nvPicPr>
        <p:blipFill>
          <a:blip r:embed="rId2"/>
          <a:stretch>
            <a:fillRect/>
          </a:stretch>
        </p:blipFill>
        <p:spPr>
          <a:xfrm>
            <a:off x="818590" y="1222857"/>
            <a:ext cx="10736192" cy="4582520"/>
          </a:xfrm>
          <a:prstGeom prst="rect">
            <a:avLst/>
          </a:prstGeom>
        </p:spPr>
      </p:pic>
    </p:spTree>
    <p:extLst>
      <p:ext uri="{BB962C8B-B14F-4D97-AF65-F5344CB8AC3E}">
        <p14:creationId xmlns:p14="http://schemas.microsoft.com/office/powerpoint/2010/main" val="3995633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a:t>
            </a:r>
            <a:r>
              <a:rPr lang="zh-CN" altLang="en-US" dirty="0"/>
              <a:t>、</a:t>
            </a:r>
            <a:r>
              <a:rPr lang="en-US" altLang="zh-CN" dirty="0"/>
              <a:t>DIV---Intel 80386</a:t>
            </a:r>
            <a:r>
              <a:rPr lang="zh-CN" altLang="en-US" dirty="0"/>
              <a:t>手册</a:t>
            </a:r>
          </a:p>
        </p:txBody>
      </p:sp>
      <p:pic>
        <p:nvPicPr>
          <p:cNvPr id="5" name="图片 4"/>
          <p:cNvPicPr>
            <a:picLocks noChangeAspect="1"/>
          </p:cNvPicPr>
          <p:nvPr/>
        </p:nvPicPr>
        <p:blipFill>
          <a:blip r:embed="rId2"/>
          <a:stretch>
            <a:fillRect/>
          </a:stretch>
        </p:blipFill>
        <p:spPr>
          <a:xfrm>
            <a:off x="809477" y="3864626"/>
            <a:ext cx="10552843" cy="1960833"/>
          </a:xfrm>
          <a:prstGeom prst="rect">
            <a:avLst/>
          </a:prstGeom>
        </p:spPr>
      </p:pic>
      <p:pic>
        <p:nvPicPr>
          <p:cNvPr id="6" name="图片 5"/>
          <p:cNvPicPr>
            <a:picLocks noChangeAspect="1"/>
          </p:cNvPicPr>
          <p:nvPr/>
        </p:nvPicPr>
        <p:blipFill>
          <a:blip r:embed="rId3"/>
          <a:stretch>
            <a:fillRect/>
          </a:stretch>
        </p:blipFill>
        <p:spPr>
          <a:xfrm>
            <a:off x="743027" y="1293887"/>
            <a:ext cx="10038387" cy="2039847"/>
          </a:xfrm>
          <a:prstGeom prst="rect">
            <a:avLst/>
          </a:prstGeom>
        </p:spPr>
      </p:pic>
    </p:spTree>
    <p:extLst>
      <p:ext uri="{BB962C8B-B14F-4D97-AF65-F5344CB8AC3E}">
        <p14:creationId xmlns:p14="http://schemas.microsoft.com/office/powerpoint/2010/main" val="3955734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xmlns="" id="{FB572602-8FAD-4214-9463-75D7ADE436E7}"/>
              </a:ext>
            </a:extLst>
          </p:cNvPr>
          <p:cNvSpPr/>
          <p:nvPr/>
        </p:nvSpPr>
        <p:spPr>
          <a:xfrm>
            <a:off x="2479924" y="1556871"/>
            <a:ext cx="7402391" cy="338681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a:ea typeface="微软雅黑"/>
                <a:sym typeface="Symbol" pitchFamily="18" charset="2"/>
              </a:rPr>
              <a:t>表示每秒钟执行指令的条数  </a:t>
            </a:r>
            <a:r>
              <a:rPr lang="en-US" altLang="zh-CN" sz="2800" dirty="0">
                <a:solidFill>
                  <a:srgbClr val="000000"/>
                </a:solidFill>
                <a:latin typeface="微软雅黑"/>
                <a:ea typeface="微软雅黑"/>
                <a:sym typeface="Symbol" pitchFamily="18" charset="2"/>
              </a:rPr>
              <a:t>(</a:t>
            </a:r>
            <a:r>
              <a:rPr lang="zh-CN" altLang="en-US" sz="2800" dirty="0">
                <a:solidFill>
                  <a:srgbClr val="000000"/>
                </a:solidFill>
                <a:latin typeface="微软雅黑"/>
                <a:ea typeface="微软雅黑"/>
                <a:sym typeface="Symbol" pitchFamily="18" charset="2"/>
              </a:rPr>
              <a:t>以百万条为单位</a:t>
            </a:r>
            <a:r>
              <a:rPr lang="en-US" altLang="zh-CN" sz="2800" dirty="0">
                <a:solidFill>
                  <a:srgbClr val="000000"/>
                </a:solidFill>
                <a:latin typeface="微软雅黑"/>
                <a:ea typeface="微软雅黑"/>
                <a:sym typeface="Symbol" pitchFamily="18" charset="2"/>
              </a:rPr>
              <a:t>)</a:t>
            </a:r>
            <a:endParaRPr lang="en-US" altLang="zh-CN" sz="2800" dirty="0">
              <a:solidFill>
                <a:srgbClr val="000000"/>
              </a:solidFill>
              <a:latin typeface="微软雅黑"/>
              <a:ea typeface="微软雅黑"/>
            </a:endParaRPr>
          </a:p>
          <a:p>
            <a:endParaRPr lang="zh-CN" altLang="en-US" dirty="0"/>
          </a:p>
        </p:txBody>
      </p:sp>
      <p:grpSp>
        <p:nvGrpSpPr>
          <p:cNvPr id="46" name="Group 4">
            <a:extLst>
              <a:ext uri="{FF2B5EF4-FFF2-40B4-BE49-F238E27FC236}">
                <a16:creationId xmlns:a16="http://schemas.microsoft.com/office/drawing/2014/main" xmlns="" id="{5968EC2C-AFBC-48A1-BE55-5633782DE74B}"/>
              </a:ext>
            </a:extLst>
          </p:cNvPr>
          <p:cNvGrpSpPr/>
          <p:nvPr/>
        </p:nvGrpSpPr>
        <p:grpSpPr bwMode="auto">
          <a:xfrm>
            <a:off x="2965927" y="1746850"/>
            <a:ext cx="3596287" cy="1052749"/>
            <a:chOff x="-36" y="-75"/>
            <a:chExt cx="1834" cy="555"/>
          </a:xfrm>
        </p:grpSpPr>
        <p:sp>
          <p:nvSpPr>
            <p:cNvPr id="47" name="Line 5">
              <a:extLst>
                <a:ext uri="{FF2B5EF4-FFF2-40B4-BE49-F238E27FC236}">
                  <a16:creationId xmlns:a16="http://schemas.microsoft.com/office/drawing/2014/main" xmlns=""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dirty="0"/>
            </a:p>
          </p:txBody>
        </p:sp>
        <p:sp>
          <p:nvSpPr>
            <p:cNvPr id="48" name="Rectangle 6">
              <a:extLst>
                <a:ext uri="{FF2B5EF4-FFF2-40B4-BE49-F238E27FC236}">
                  <a16:creationId xmlns:a16="http://schemas.microsoft.com/office/drawing/2014/main" xmlns="" id="{E63D6285-7E12-45F2-BE43-DA79468A93AC}"/>
                </a:ext>
              </a:extLst>
            </p:cNvPr>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xmlns=""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xmlns=""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xmlns="" id="{8038E8B3-8BF4-4F3E-8794-6CA5DB4C36B2}"/>
                </a:ext>
              </a:extLst>
            </p:cNvPr>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xmlns="" id="{2F81C270-2E0D-4EF5-BB8F-60D06A72EBCC}"/>
                </a:ext>
              </a:extLst>
            </p:cNvPr>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xmlns="" id="{C01C5704-DAF3-4C43-908A-A5BB8243C021}"/>
                </a:ext>
              </a:extLst>
            </p:cNvPr>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xmlns=""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xmlns="" id="{9720F264-96EA-4C14-BA97-DCB1586BBA72}"/>
              </a:ext>
            </a:extLst>
          </p:cNvPr>
          <p:cNvGrpSpPr/>
          <p:nvPr/>
        </p:nvGrpSpPr>
        <p:grpSpPr bwMode="auto">
          <a:xfrm>
            <a:off x="3961486" y="2795091"/>
            <a:ext cx="5487536" cy="1074704"/>
            <a:chOff x="22" y="-60"/>
            <a:chExt cx="2114" cy="714"/>
          </a:xfrm>
        </p:grpSpPr>
        <p:sp>
          <p:nvSpPr>
            <p:cNvPr id="56" name="Rectangle 15">
              <a:extLst>
                <a:ext uri="{FF2B5EF4-FFF2-40B4-BE49-F238E27FC236}">
                  <a16:creationId xmlns:a16="http://schemas.microsoft.com/office/drawing/2014/main" xmlns="" id="{F64DD9CF-1B3F-43C0-8C69-B78E12CCA74A}"/>
                </a:ext>
              </a:extLst>
            </p:cNvPr>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xmlns="" id="{9BD7D8D2-467C-4130-AA01-0C7E3CFAA7EB}"/>
                </a:ext>
              </a:extLst>
            </p:cNvPr>
            <p:cNvGrpSpPr/>
            <p:nvPr/>
          </p:nvGrpSpPr>
          <p:grpSpPr bwMode="auto">
            <a:xfrm>
              <a:off x="22" y="-60"/>
              <a:ext cx="2114" cy="653"/>
              <a:chOff x="22" y="-60"/>
              <a:chExt cx="2114" cy="653"/>
            </a:xfrm>
          </p:grpSpPr>
          <p:sp>
            <p:nvSpPr>
              <p:cNvPr id="58" name="Rectangle 17">
                <a:extLst>
                  <a:ext uri="{FF2B5EF4-FFF2-40B4-BE49-F238E27FC236}">
                    <a16:creationId xmlns:a16="http://schemas.microsoft.com/office/drawing/2014/main" xmlns="" id="{8F97D756-8F21-48F7-B759-1BB8DA233C2E}"/>
                  </a:ext>
                </a:extLst>
              </p:cNvPr>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xmlns=""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0" name="Rectangle 19">
                <a:extLst>
                  <a:ext uri="{FF2B5EF4-FFF2-40B4-BE49-F238E27FC236}">
                    <a16:creationId xmlns:a16="http://schemas.microsoft.com/office/drawing/2014/main" xmlns="" id="{C7B7F549-F7C1-40F6-B695-D01E08267C80}"/>
                  </a:ext>
                </a:extLst>
              </p:cNvPr>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xmlns=""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xmlns="" id="{2EF5C255-8D9B-48B7-A1EB-974F2A57DDDB}"/>
                  </a:ext>
                </a:extLst>
              </p:cNvPr>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xmlns="" id="{CFE0693A-2E7E-4DF8-962D-8B09806A0344}"/>
                  </a:ext>
                </a:extLst>
              </p:cNvPr>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grpSp>
      <p:grpSp>
        <p:nvGrpSpPr>
          <p:cNvPr id="64" name="Group 24">
            <a:extLst>
              <a:ext uri="{FF2B5EF4-FFF2-40B4-BE49-F238E27FC236}">
                <a16:creationId xmlns:a16="http://schemas.microsoft.com/office/drawing/2014/main" xmlns="" id="{F6743991-19BD-4AB2-A788-0EBAE5A1F085}"/>
              </a:ext>
            </a:extLst>
          </p:cNvPr>
          <p:cNvGrpSpPr/>
          <p:nvPr/>
        </p:nvGrpSpPr>
        <p:grpSpPr bwMode="auto">
          <a:xfrm>
            <a:off x="3881039" y="3963808"/>
            <a:ext cx="3409242" cy="979876"/>
            <a:chOff x="55" y="-63"/>
            <a:chExt cx="2265" cy="651"/>
          </a:xfrm>
        </p:grpSpPr>
        <p:sp>
          <p:nvSpPr>
            <p:cNvPr id="65" name="Line 25">
              <a:extLst>
                <a:ext uri="{FF2B5EF4-FFF2-40B4-BE49-F238E27FC236}">
                  <a16:creationId xmlns:a16="http://schemas.microsoft.com/office/drawing/2014/main" xmlns=""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6" name="Rectangle 26">
              <a:extLst>
                <a:ext uri="{FF2B5EF4-FFF2-40B4-BE49-F238E27FC236}">
                  <a16:creationId xmlns:a16="http://schemas.microsoft.com/office/drawing/2014/main" xmlns=""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xmlns=""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xmlns="" id="{E3FF8E6F-B975-4A28-9ACF-906359DB77D6}"/>
                </a:ext>
              </a:extLst>
            </p:cNvPr>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xmlns=""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xmlns="" id="{B8E81676-70A4-428E-88FB-9C4AD327F69D}"/>
                </a:ext>
              </a:extLst>
            </p:cNvPr>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xmlns="" id="{F4A17B32-A647-4AF7-92B2-FFAF80E6B13E}"/>
                </a:ext>
              </a:extLst>
            </p:cNvPr>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40" name="Text Box 28">
              <a:extLst>
                <a:ext uri="{FF2B5EF4-FFF2-40B4-BE49-F238E27FC236}">
                  <a16:creationId xmlns:a16="http://schemas.microsoft.com/office/drawing/2014/main" xmlns="" id="{E3FF8E6F-B975-4A28-9ACF-906359DB77D6}"/>
                </a:ext>
              </a:extLst>
            </p:cNvPr>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41" name="Rectangle 27">
              <a:extLst>
                <a:ext uri="{FF2B5EF4-FFF2-40B4-BE49-F238E27FC236}">
                  <a16:creationId xmlns:a16="http://schemas.microsoft.com/office/drawing/2014/main" xmlns="" id="{285A8F38-77DD-4C67-A4D2-F5F872D30FB8}"/>
                </a:ext>
              </a:extLst>
            </p:cNvPr>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grpSp>
      <mc:AlternateContent xmlns:mc="http://schemas.openxmlformats.org/markup-compatibility/2006" xmlns:a14="http://schemas.microsoft.com/office/drawing/2010/main">
        <mc:Choice Requires="a14">
          <p:sp>
            <p:nvSpPr>
              <p:cNvPr id="4" name="矩形 3"/>
              <p:cNvSpPr/>
              <p:nvPr/>
            </p:nvSpPr>
            <p:spPr>
              <a:xfrm>
                <a:off x="2211979" y="5233371"/>
                <a:ext cx="8010526" cy="1165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rPr>
                        <m:t>𝑴𝑰𝑷𝑺</m:t>
                      </m:r>
                      <m:r>
                        <a:rPr lang="zh-CN" altLang="en-US" sz="3200" b="0" i="0">
                          <a:latin typeface="Cambria Math" panose="02040503050406030204" pitchFamily="18" charset="0"/>
                        </a:rPr>
                        <m:t>=</m:t>
                      </m:r>
                      <m:f>
                        <m:fPr>
                          <m:ctrlPr>
                            <a:rPr lang="zh-CN" altLang="en-US" sz="3200" b="0" i="1">
                              <a:latin typeface="Cambria Math"/>
                            </a:rPr>
                          </m:ctrlPr>
                        </m:fPr>
                        <m:num>
                          <m:r>
                            <a:rPr lang="zh-CN" altLang="en-US" sz="3200" b="0" i="1">
                              <a:latin typeface="Cambria Math" panose="02040503050406030204" pitchFamily="18" charset="0"/>
                            </a:rPr>
                            <m:t>𝐼𝐶</m:t>
                          </m:r>
                        </m:num>
                        <m:den>
                          <m:sSub>
                            <m:sSubPr>
                              <m:ctrlPr>
                                <a:rPr lang="zh-CN" altLang="en-US" sz="3200" b="0" i="1">
                                  <a:latin typeface="Cambria Math"/>
                                </a:rPr>
                              </m:ctrlPr>
                            </m:sSubPr>
                            <m:e>
                              <m:r>
                                <a:rPr lang="zh-CN" altLang="en-US" sz="3200" b="0" i="1">
                                  <a:latin typeface="Cambria Math" panose="02040503050406030204" pitchFamily="18" charset="0"/>
                                </a:rPr>
                                <m:t>𝑇</m:t>
                              </m:r>
                            </m:e>
                            <m:sub>
                              <m:r>
                                <a:rPr lang="zh-CN" altLang="en-US" sz="3200" b="0" i="1">
                                  <a:latin typeface="Cambria Math" panose="02040503050406030204" pitchFamily="18" charset="0"/>
                                </a:rPr>
                                <m:t>𝑐𝑝𝑢</m:t>
                              </m:r>
                            </m:sub>
                          </m:sSub>
                          <m:r>
                            <a:rPr lang="zh-CN" altLang="en-US" sz="3200" b="0" i="0">
                              <a:latin typeface="Cambria Math" panose="02040503050406030204" pitchFamily="18" charset="0"/>
                            </a:rPr>
                            <m:t>×</m:t>
                          </m:r>
                          <m:sSup>
                            <m:sSupPr>
                              <m:ctrlPr>
                                <a:rPr lang="zh-CN" altLang="en-US" sz="3200" b="0" i="1">
                                  <a:latin typeface="Cambria Math"/>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zh-CN" altLang="en-US" sz="3200" b="0" i="0">
                          <a:latin typeface="Cambria Math" panose="02040503050406030204" pitchFamily="18" charset="0"/>
                        </a:rPr>
                        <m:t>=</m:t>
                      </m:r>
                      <m:f>
                        <m:fPr>
                          <m:ctrlPr>
                            <a:rPr lang="zh-CN" altLang="en-US" sz="3200" b="0" i="1">
                              <a:latin typeface="Cambria Math"/>
                            </a:rPr>
                          </m:ctrlPr>
                        </m:fPr>
                        <m:num>
                          <m:r>
                            <a:rPr lang="zh-CN" altLang="en-US" sz="3200" b="0" i="1">
                              <a:latin typeface="Cambria Math" panose="02040503050406030204" pitchFamily="18" charset="0"/>
                            </a:rPr>
                            <m:t>𝑓</m:t>
                          </m:r>
                        </m:num>
                        <m:den>
                          <m:r>
                            <a:rPr lang="zh-CN" altLang="en-US" sz="3200" b="0" i="1">
                              <a:latin typeface="Cambria Math" panose="02040503050406030204" pitchFamily="18" charset="0"/>
                            </a:rPr>
                            <m:t>𝐶𝑃𝐼</m:t>
                          </m:r>
                          <m:r>
                            <a:rPr lang="zh-CN" altLang="en-US" sz="3200" b="0" i="0">
                              <a:latin typeface="Cambria Math" panose="02040503050406030204" pitchFamily="18" charset="0"/>
                            </a:rPr>
                            <m:t>×</m:t>
                          </m:r>
                          <m:sSup>
                            <m:sSupPr>
                              <m:ctrlPr>
                                <a:rPr lang="zh-CN" altLang="en-US" sz="3200" b="0" i="1">
                                  <a:latin typeface="Cambria Math"/>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en-US" altLang="zh-CN" sz="3200" b="0" i="1" smtClean="0">
                          <a:latin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𝑰𝑷𝑪</m:t>
                      </m:r>
                      <m:r>
                        <a:rPr lang="en-US" altLang="zh-CN" sz="3200" b="1" i="1">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𝒇</m:t>
                      </m:r>
                    </m:oMath>
                  </m:oMathPara>
                </a14:m>
                <a:endParaRPr lang="zh-CN" altLang="en-US" sz="3200" b="1"/>
              </a:p>
            </p:txBody>
          </p:sp>
        </mc:Choice>
        <mc:Fallback xmlns="">
          <p:sp>
            <p:nvSpPr>
              <p:cNvPr id="4" name="矩形 3"/>
              <p:cNvSpPr>
                <a:spLocks noRot="1" noChangeAspect="1" noMove="1" noResize="1" noEditPoints="1" noAdjustHandles="1" noChangeArrowheads="1" noChangeShapeType="1" noTextEdit="1"/>
              </p:cNvSpPr>
              <p:nvPr/>
            </p:nvSpPr>
            <p:spPr>
              <a:xfrm>
                <a:off x="2211979" y="5233371"/>
                <a:ext cx="8010526" cy="116583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01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extLst>
      <p:ext uri="{BB962C8B-B14F-4D97-AF65-F5344CB8AC3E}">
        <p14:creationId xmlns:p14="http://schemas.microsoft.com/office/powerpoint/2010/main" val="49661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CA7D26-1949-4222-ACBC-50D6F6399930}"/>
              </a:ext>
            </a:extLst>
          </p:cNvPr>
          <p:cNvSpPr>
            <a:spLocks noGrp="1"/>
          </p:cNvSpPr>
          <p:nvPr>
            <p:ph type="title"/>
          </p:nvPr>
        </p:nvSpPr>
        <p:spPr/>
        <p:txBody>
          <a:bodyPr/>
          <a:lstStyle/>
          <a:p>
            <a:r>
              <a:rPr lang="en-US" altLang="zh-CN"/>
              <a:t>CPU</a:t>
            </a:r>
            <a:r>
              <a:rPr lang="zh-CN" altLang="en-US"/>
              <a:t>执行时间</a:t>
            </a:r>
            <a:endParaRPr lang="zh-CN" altLang="en-US" dirty="0"/>
          </a:p>
        </p:txBody>
      </p:sp>
      <p:sp>
        <p:nvSpPr>
          <p:cNvPr id="3" name="内容占位符 2">
            <a:extLst>
              <a:ext uri="{FF2B5EF4-FFF2-40B4-BE49-F238E27FC236}">
                <a16:creationId xmlns:a16="http://schemas.microsoft.com/office/drawing/2014/main" xmlns=""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I/O</a:t>
            </a:r>
            <a:r>
              <a:rPr lang="zh-CN" altLang="en-US" sz="2800"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存储访问时间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各类排队时延等</a:t>
            </a:r>
            <a:r>
              <a:rPr lang="en-US" altLang="zh-CN" sz="2800" dirty="0">
                <a:solidFill>
                  <a:schemeClr val="tx1">
                    <a:lumMod val="75000"/>
                    <a:lumOff val="25000"/>
                  </a:schemeClr>
                </a:solidFill>
                <a:sym typeface="Symbol" panose="05050102010706020507" pitchFamily="18" charset="2"/>
              </a:rPr>
              <a:t>)</a:t>
            </a:r>
          </a:p>
          <a:p>
            <a:pPr marL="216736" indent="-216736"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数 </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IC</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endPar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a:t>
            </a:r>
            <a:r>
              <a:rPr lang="en-US" altLang="zh-CN"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IC</a:t>
            </a:r>
            <a:r>
              <a:rPr lang="zh-CN"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1631258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r>
              <a:rPr lang="zh-CN" altLang="en-US" sz="2800" b="1" dirty="0">
                <a:solidFill>
                  <a:srgbClr val="C00000"/>
                </a:solidFill>
                <a:latin typeface="仿宋" pitchFamily="49" charset="-122"/>
                <a:ea typeface="仿宋" pitchFamily="49" charset="-122"/>
              </a:rPr>
              <a:t>求程序执行时间？</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3694015433"/>
              </p:ext>
            </p:extLst>
          </p:nvPr>
        </p:nvGraphicFramePr>
        <p:xfrm>
          <a:off x="1388046" y="2630947"/>
          <a:ext cx="5492750" cy="2032000"/>
        </p:xfrm>
        <a:graphic>
          <a:graphicData uri="http://schemas.openxmlformats.org/drawingml/2006/table">
            <a:tbl>
              <a:tblPr/>
              <a:tblGrid>
                <a:gridCol w="2324100">
                  <a:extLst>
                    <a:ext uri="{9D8B030D-6E8A-4147-A177-3AD203B41FA5}">
                      <a16:colId xmlns:a16="http://schemas.microsoft.com/office/drawing/2014/main" xmlns="" val="20000"/>
                    </a:ext>
                  </a:extLst>
                </a:gridCol>
                <a:gridCol w="1163638">
                  <a:extLst>
                    <a:ext uri="{9D8B030D-6E8A-4147-A177-3AD203B41FA5}">
                      <a16:colId xmlns:a16="http://schemas.microsoft.com/office/drawing/2014/main" xmlns="" val="20001"/>
                    </a:ext>
                  </a:extLst>
                </a:gridCol>
                <a:gridCol w="2005012">
                  <a:extLst>
                    <a:ext uri="{9D8B030D-6E8A-4147-A177-3AD203B41FA5}">
                      <a16:colId xmlns:a16="http://schemas.microsoft.com/office/drawing/2014/main" xmlns=""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xmlns=""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xmlns=""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xmlns=""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xmlns=""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headEnd/>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IC/MIPS*10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a:extLst>
              <a:ext uri="{FF2B5EF4-FFF2-40B4-BE49-F238E27FC236}">
                <a16:creationId xmlns:a16="http://schemas.microsoft.com/office/drawing/2014/main" xmlns="" id="{52A5E2CA-E995-4C74-8AC4-605295316A9B}"/>
              </a:ext>
            </a:extLst>
          </p:cNvPr>
          <p:cNvSpPr txBox="1">
            <a:spLocks noChangeArrowheads="1"/>
          </p:cNvSpPr>
          <p:nvPr/>
        </p:nvSpPr>
        <p:spPr bwMode="auto">
          <a:xfrm>
            <a:off x="7514255" y="3253444"/>
            <a:ext cx="5017987"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p>
        </p:txBody>
      </p:sp>
    </p:spTree>
    <p:extLst>
      <p:ext uri="{BB962C8B-B14F-4D97-AF65-F5344CB8AC3E}">
        <p14:creationId xmlns:p14="http://schemas.microsoft.com/office/powerpoint/2010/main" val="8950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407AE9-6CC4-4216-8991-9BC8F9990669}"/>
              </a:ext>
            </a:extLst>
          </p:cNvPr>
          <p:cNvSpPr>
            <a:spLocks noGrp="1"/>
          </p:cNvSpPr>
          <p:nvPr>
            <p:ph type="title"/>
          </p:nvPr>
        </p:nvSpPr>
        <p:spPr/>
        <p:txBody>
          <a:bodyPr>
            <a:normAutofit/>
          </a:bodyPr>
          <a:lstStyle/>
          <a:p>
            <a:r>
              <a:rPr lang="zh-CN" altLang="en-US" dirty="0"/>
              <a:t>时间指标的应用思考</a:t>
            </a:r>
          </a:p>
        </p:txBody>
      </p:sp>
      <p:sp>
        <p:nvSpPr>
          <p:cNvPr id="3" name="内容占位符 2">
            <a:extLst>
              <a:ext uri="{FF2B5EF4-FFF2-40B4-BE49-F238E27FC236}">
                <a16:creationId xmlns:a16="http://schemas.microsoft.com/office/drawing/2014/main" xmlns="" id="{22B16081-CB62-482B-9831-498A675FCD13}"/>
              </a:ext>
            </a:extLst>
          </p:cNvPr>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p>
        </p:txBody>
      </p:sp>
      <p:grpSp>
        <p:nvGrpSpPr>
          <p:cNvPr id="4" name="组合 3">
            <a:extLst>
              <a:ext uri="{FF2B5EF4-FFF2-40B4-BE49-F238E27FC236}">
                <a16:creationId xmlns:a16="http://schemas.microsoft.com/office/drawing/2014/main" xmlns="" id="{E71C186A-B491-4750-B99E-987B4C7BABF7}"/>
              </a:ext>
            </a:extLst>
          </p:cNvPr>
          <p:cNvGrpSpPr/>
          <p:nvPr/>
        </p:nvGrpSpPr>
        <p:grpSpPr>
          <a:xfrm>
            <a:off x="1543924" y="2565970"/>
            <a:ext cx="4445543" cy="2897883"/>
            <a:chOff x="1578690" y="1888133"/>
            <a:chExt cx="4688659" cy="3056361"/>
          </a:xfrm>
        </p:grpSpPr>
        <p:grpSp>
          <p:nvGrpSpPr>
            <p:cNvPr id="5" name="组合 4">
              <a:extLst>
                <a:ext uri="{FF2B5EF4-FFF2-40B4-BE49-F238E27FC236}">
                  <a16:creationId xmlns:a16="http://schemas.microsoft.com/office/drawing/2014/main" xmlns="" id="{883342B7-B944-463F-9015-68AFF7683A60}"/>
                </a:ext>
              </a:extLst>
            </p:cNvPr>
            <p:cNvGrpSpPr/>
            <p:nvPr/>
          </p:nvGrpSpPr>
          <p:grpSpPr>
            <a:xfrm>
              <a:off x="1578690" y="1888133"/>
              <a:ext cx="4688659" cy="3056361"/>
              <a:chOff x="1499936" y="1888133"/>
              <a:chExt cx="4688659" cy="3056361"/>
            </a:xfrm>
          </p:grpSpPr>
          <p:sp>
            <p:nvSpPr>
              <p:cNvPr id="7" name="Freeform 23">
                <a:extLst>
                  <a:ext uri="{FF2B5EF4-FFF2-40B4-BE49-F238E27FC236}">
                    <a16:creationId xmlns:a16="http://schemas.microsoft.com/office/drawing/2014/main" xmlns="" id="{755AC523-7659-43A3-A0A6-919DB3B16753}"/>
                  </a:ext>
                </a:extLst>
              </p:cNvPr>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BE56FE59-2B8C-4FF3-8FE1-9E241A61EBAB}"/>
                  </a:ext>
                </a:extLst>
              </p:cNvPr>
              <p:cNvSpPr/>
              <p:nvPr/>
            </p:nvSpPr>
            <p:spPr>
              <a:xfrm>
                <a:off x="2087221" y="2737662"/>
                <a:ext cx="3514087" cy="1335695"/>
              </a:xfrm>
              <a:prstGeom prst="rect">
                <a:avLst/>
              </a:prstGeom>
            </p:spPr>
            <p:txBody>
              <a:bodyPr wrap="square" anchor="ctr">
                <a:spAutoFit/>
              </a:bodyPr>
              <a:lstStyle/>
              <a:p>
                <a:pPr>
                  <a:lnSpc>
                    <a:spcPct val="120000"/>
                  </a:lnSpc>
                  <a:spcBef>
                    <a:spcPts val="569"/>
                  </a:spcBef>
                  <a:spcAft>
                    <a:spcPts val="569"/>
                  </a:spcAft>
                </a:pPr>
                <a:r>
                  <a:rPr lang="en-US" altLang="zh-CN" sz="2181"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6" name="Freeform 72">
              <a:extLst>
                <a:ext uri="{FF2B5EF4-FFF2-40B4-BE49-F238E27FC236}">
                  <a16:creationId xmlns:a16="http://schemas.microsoft.com/office/drawing/2014/main" xmlns="" id="{6CDB8DDD-8FE5-4421-A32A-E004857D511A}"/>
                </a:ext>
              </a:extLst>
            </p:cNvPr>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a:extLst>
              <a:ext uri="{FF2B5EF4-FFF2-40B4-BE49-F238E27FC236}">
                <a16:creationId xmlns:a16="http://schemas.microsoft.com/office/drawing/2014/main" xmlns="" id="{3A628AF3-19FE-4ABC-B83B-9E5D05DE3E2A}"/>
              </a:ext>
            </a:extLst>
          </p:cNvPr>
          <p:cNvGrpSpPr/>
          <p:nvPr/>
        </p:nvGrpSpPr>
        <p:grpSpPr>
          <a:xfrm>
            <a:off x="6300430" y="2555725"/>
            <a:ext cx="4445540" cy="2897881"/>
            <a:chOff x="6642334" y="1888133"/>
            <a:chExt cx="4688655" cy="3056359"/>
          </a:xfrm>
        </p:grpSpPr>
        <p:grpSp>
          <p:nvGrpSpPr>
            <p:cNvPr id="10" name="组合 9">
              <a:extLst>
                <a:ext uri="{FF2B5EF4-FFF2-40B4-BE49-F238E27FC236}">
                  <a16:creationId xmlns:a16="http://schemas.microsoft.com/office/drawing/2014/main" xmlns="" id="{4BCE164D-0914-4701-A57D-FDE66A6B4A12}"/>
                </a:ext>
              </a:extLst>
            </p:cNvPr>
            <p:cNvGrpSpPr/>
            <p:nvPr/>
          </p:nvGrpSpPr>
          <p:grpSpPr>
            <a:xfrm>
              <a:off x="6642334" y="1888133"/>
              <a:ext cx="4688655" cy="3056359"/>
              <a:chOff x="6563580" y="1888133"/>
              <a:chExt cx="4688655" cy="3056359"/>
            </a:xfrm>
          </p:grpSpPr>
          <p:sp>
            <p:nvSpPr>
              <p:cNvPr id="12" name="Freeform 23">
                <a:extLst>
                  <a:ext uri="{FF2B5EF4-FFF2-40B4-BE49-F238E27FC236}">
                    <a16:creationId xmlns:a16="http://schemas.microsoft.com/office/drawing/2014/main" xmlns="" id="{8999B7A8-26B4-4646-81FE-DD94E80F6828}"/>
                  </a:ext>
                </a:extLst>
              </p:cNvPr>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46FFE6A5-5BF5-4AD9-AD41-A9C7AB3D38DB}"/>
                  </a:ext>
                </a:extLst>
              </p:cNvPr>
              <p:cNvSpPr/>
              <p:nvPr/>
            </p:nvSpPr>
            <p:spPr>
              <a:xfrm>
                <a:off x="7134322" y="2525278"/>
                <a:ext cx="3737670" cy="1760458"/>
              </a:xfrm>
              <a:prstGeom prst="rect">
                <a:avLst/>
              </a:prstGeom>
            </p:spPr>
            <p:txBody>
              <a:bodyPr wrap="square" anchor="ctr">
                <a:spAutoFit/>
              </a:bodyPr>
              <a:lstStyle/>
              <a:p>
                <a:pPr>
                  <a:lnSpc>
                    <a:spcPct val="120000"/>
                  </a:lnSpc>
                  <a:spcBef>
                    <a:spcPts val="569"/>
                  </a:spcBef>
                  <a:spcAft>
                    <a:spcPts val="569"/>
                  </a:spcAft>
                </a:pP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1" name="Freeform 72">
              <a:extLst>
                <a:ext uri="{FF2B5EF4-FFF2-40B4-BE49-F238E27FC236}">
                  <a16:creationId xmlns:a16="http://schemas.microsoft.com/office/drawing/2014/main" xmlns="" id="{41848F4A-D585-4DAD-9CC8-FF36696207F0}"/>
                </a:ext>
              </a:extLst>
            </p:cNvPr>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spTree>
    <p:extLst>
      <p:ext uri="{BB962C8B-B14F-4D97-AF65-F5344CB8AC3E}">
        <p14:creationId xmlns:p14="http://schemas.microsoft.com/office/powerpoint/2010/main" val="31940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1BA0E25-90AC-4A56-A99F-C9D109876F1C}"/>
              </a:ext>
            </a:extLst>
          </p:cNvPr>
          <p:cNvSpPr>
            <a:spLocks noGrp="1"/>
          </p:cNvSpPr>
          <p:nvPr>
            <p:ph type="title"/>
          </p:nvPr>
        </p:nvSpPr>
        <p:spPr>
          <a:xfrm>
            <a:off x="487822" y="257614"/>
            <a:ext cx="5184845" cy="617641"/>
          </a:xfrm>
        </p:spPr>
        <p:txBody>
          <a:bodyPr/>
          <a:lstStyle/>
          <a:p>
            <a:r>
              <a:rPr lang="zh-CN" altLang="en-US" dirty="0"/>
              <a:t>关键时间指标</a:t>
            </a:r>
          </a:p>
        </p:txBody>
      </p:sp>
      <p:sp>
        <p:nvSpPr>
          <p:cNvPr id="3" name="内容占位符 2">
            <a:extLst>
              <a:ext uri="{FF2B5EF4-FFF2-40B4-BE49-F238E27FC236}">
                <a16:creationId xmlns:a16="http://schemas.microsoft.com/office/drawing/2014/main" xmlns="" id="{A5AA37DC-57C4-4F36-991D-566FD57613B9}"/>
              </a:ext>
            </a:extLst>
          </p:cNvPr>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dirty="0">
                <a:solidFill>
                  <a:srgbClr val="C00000"/>
                </a:solidFill>
              </a:rPr>
              <a:t>频率</a:t>
            </a:r>
            <a:r>
              <a:rPr lang="zh-CN" altLang="en-US" dirty="0">
                <a:solidFill>
                  <a:schemeClr val="tx1">
                    <a:lumMod val="75000"/>
                    <a:lumOff val="25000"/>
                  </a:schemeClr>
                </a:solidFill>
              </a:rPr>
              <a:t>和</a:t>
            </a:r>
            <a:r>
              <a:rPr lang="en-US" altLang="zh-CN" dirty="0">
                <a:solidFill>
                  <a:srgbClr val="C00000"/>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r>
              <a:rPr lang="en-US" altLang="zh-CN" dirty="0">
                <a:solidFill>
                  <a:schemeClr val="tx1">
                    <a:lumMod val="75000"/>
                    <a:lumOff val="25000"/>
                  </a:schemeClr>
                </a:solidFill>
              </a:rPr>
              <a:t>=IPC × </a:t>
            </a:r>
            <a:r>
              <a:rPr lang="zh-CN" altLang="en-US" dirty="0">
                <a:solidFill>
                  <a:schemeClr val="tx1">
                    <a:lumMod val="75000"/>
                    <a:lumOff val="25000"/>
                  </a:schemeClr>
                </a:solidFill>
              </a:rPr>
              <a:t>频率</a:t>
            </a:r>
            <a:r>
              <a:rPr lang="en-US" altLang="zh-CN" dirty="0">
                <a:solidFill>
                  <a:schemeClr val="tx1">
                    <a:lumMod val="75000"/>
                    <a:lumOff val="25000"/>
                  </a:schemeClr>
                </a:solidFill>
              </a:rPr>
              <a:t>f</a:t>
            </a:r>
            <a:r>
              <a:rPr lang="zh-CN" altLang="en-US" dirty="0">
                <a:solidFill>
                  <a:schemeClr val="tx1">
                    <a:lumMod val="75000"/>
                    <a:lumOff val="25000"/>
                  </a:schemeClr>
                </a:solidFill>
              </a:rPr>
              <a:t>   </a:t>
            </a:r>
            <a:r>
              <a:rPr lang="en-US" altLang="zh-CN" dirty="0">
                <a:solidFill>
                  <a:schemeClr val="tx1">
                    <a:lumMod val="75000"/>
                    <a:lumOff val="25000"/>
                  </a:schemeClr>
                </a:solidFill>
              </a:rPr>
              <a:t>(MHz</a:t>
            </a:r>
            <a:r>
              <a:rPr lang="zh-CN" altLang="en-US" dirty="0">
                <a:solidFill>
                  <a:schemeClr val="tx1">
                    <a:lumMod val="75000"/>
                    <a:lumOff val="25000"/>
                  </a:schemeClr>
                </a:solidFill>
              </a:rPr>
              <a:t>时钟速度</a:t>
            </a:r>
            <a:r>
              <a:rPr lang="en-US" altLang="zh-CN" dirty="0">
                <a:solidFill>
                  <a:schemeClr val="tx1">
                    <a:lumMod val="75000"/>
                    <a:lumOff val="25000"/>
                  </a:schemeClr>
                </a:solidFill>
              </a:rPr>
              <a:t>)</a:t>
            </a:r>
          </a:p>
          <a:p>
            <a:pPr lvl="1">
              <a:lnSpc>
                <a:spcPct val="150000"/>
              </a:lnSpc>
            </a:pPr>
            <a:r>
              <a:rPr lang="zh-CN" altLang="en-US" sz="2200" dirty="0"/>
              <a:t>由英特尔提出并被业界广泛认可</a:t>
            </a:r>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dirty="0">
                <a:solidFill>
                  <a:srgbClr val="0070C0"/>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dirty="0">
                <a:solidFill>
                  <a:srgbClr val="0070C0"/>
                </a:solidFill>
                <a:hlinkClick r:id="rId2">
                  <a:extLst>
                    <a:ext uri="{A12FA001-AC4F-418D-AE19-62706E023703}">
                      <ahyp:hlinkClr xmlns:ahyp="http://schemas.microsoft.com/office/drawing/2018/hyperlinkcolor" xmlns="" val="tx"/>
                    </a:ext>
                  </a:extLst>
                </a:hlinkClick>
              </a:rPr>
              <a:t>奔腾</a:t>
            </a:r>
            <a:r>
              <a:rPr lang="en-US" altLang="zh-CN" dirty="0">
                <a:solidFill>
                  <a:srgbClr val="0070C0"/>
                </a:solidFill>
                <a:hlinkClick r:id="rId2">
                  <a:extLst>
                    <a:ext uri="{A12FA001-AC4F-418D-AE19-62706E023703}">
                      <ahyp:hlinkClr xmlns:ahyp="http://schemas.microsoft.com/office/drawing/2018/hyperlinkcolor" xmlns="" val="tx"/>
                    </a:ext>
                  </a:extLst>
                </a:hlinkClick>
              </a:rPr>
              <a:t>4</a:t>
            </a:r>
            <a:r>
              <a:rPr lang="zh-CN" altLang="en-US" dirty="0">
                <a:solidFill>
                  <a:srgbClr val="0070C0"/>
                </a:solidFill>
                <a:hlinkClick r:id="rId2">
                  <a:extLst>
                    <a:ext uri="{A12FA001-AC4F-418D-AE19-62706E023703}">
                      <ahyp:hlinkClr xmlns:ahyp="http://schemas.microsoft.com/office/drawing/2018/hyperlinkcolor" xmlns="" val="tx"/>
                    </a:ext>
                  </a:extLst>
                </a:hlinkClick>
              </a:rPr>
              <a:t>处理器</a:t>
            </a:r>
            <a:endParaRPr lang="en-US" altLang="zh-CN" dirty="0">
              <a:solidFill>
                <a:srgbClr val="0070C0"/>
              </a:solidFill>
            </a:endParaRPr>
          </a:p>
          <a:p>
            <a:pPr lvl="1">
              <a:lnSpc>
                <a:spcPct val="150000"/>
              </a:lnSpc>
            </a:pPr>
            <a:r>
              <a:rPr lang="zh-CN" altLang="en-US" sz="2200" dirty="0"/>
              <a:t>企业服务器与台式机</a:t>
            </a:r>
            <a:r>
              <a:rPr lang="en-US" altLang="zh-CN" sz="2200" dirty="0"/>
              <a:t>CPU</a:t>
            </a:r>
          </a:p>
          <a:p>
            <a:endParaRPr lang="zh-CN" altLang="en-US" dirty="0"/>
          </a:p>
        </p:txBody>
      </p:sp>
      <p:grpSp>
        <p:nvGrpSpPr>
          <p:cNvPr id="7" name="组合 6">
            <a:extLst>
              <a:ext uri="{FF2B5EF4-FFF2-40B4-BE49-F238E27FC236}">
                <a16:creationId xmlns:a16="http://schemas.microsoft.com/office/drawing/2014/main" xmlns="" id="{518834EC-12C5-43D7-9451-34D22B18DB59}"/>
              </a:ext>
            </a:extLst>
          </p:cNvPr>
          <p:cNvGrpSpPr/>
          <p:nvPr/>
        </p:nvGrpSpPr>
        <p:grpSpPr>
          <a:xfrm>
            <a:off x="2578510" y="4404312"/>
            <a:ext cx="6941729" cy="1880197"/>
            <a:chOff x="2578510" y="4404312"/>
            <a:chExt cx="6941729" cy="1880197"/>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20" t="26097" r="2120" b="27509"/>
            <a:stretch/>
          </p:blipFill>
          <p:spPr>
            <a:xfrm>
              <a:off x="4683237" y="4891494"/>
              <a:ext cx="2345944" cy="1088374"/>
            </a:xfrm>
            <a:prstGeom prst="rect">
              <a:avLst/>
            </a:prstGeom>
          </p:spPr>
        </p:pic>
      </p:grpSp>
    </p:spTree>
    <p:extLst>
      <p:ext uri="{BB962C8B-B14F-4D97-AF65-F5344CB8AC3E}">
        <p14:creationId xmlns:p14="http://schemas.microsoft.com/office/powerpoint/2010/main" val="32972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时间指标的应用思考</a:t>
            </a:r>
          </a:p>
        </p:txBody>
      </p:sp>
      <p:sp>
        <p:nvSpPr>
          <p:cNvPr id="3" name="内容占位符 2"/>
          <p:cNvSpPr>
            <a:spLocks noGrp="1"/>
          </p:cNvSpPr>
          <p:nvPr>
            <p:ph idx="1"/>
          </p:nvPr>
        </p:nvSpPr>
        <p:spPr/>
        <p:txBody>
          <a:bodyPr/>
          <a:lstStyle/>
          <a:p>
            <a:r>
              <a:rPr lang="zh-CN" altLang="en-US" dirty="0"/>
              <a:t>计算机性能指标是确定的吗？</a:t>
            </a:r>
          </a:p>
        </p:txBody>
      </p:sp>
      <p:graphicFrame>
        <p:nvGraphicFramePr>
          <p:cNvPr id="4" name="表格 3">
            <a:extLst>
              <a:ext uri="{FF2B5EF4-FFF2-40B4-BE49-F238E27FC236}">
                <a16:creationId xmlns:a16="http://schemas.microsoft.com/office/drawing/2014/main" xmlns="" id="{6BD99343-6F07-4067-A042-B55A3327CC2A}"/>
              </a:ext>
            </a:extLst>
          </p:cNvPr>
          <p:cNvGraphicFramePr>
            <a:graphicFrameLocks noGrp="1"/>
          </p:cNvGraphicFramePr>
          <p:nvPr>
            <p:extLst>
              <p:ext uri="{D42A27DB-BD31-4B8C-83A1-F6EECF244321}">
                <p14:modId xmlns:p14="http://schemas.microsoft.com/office/powerpoint/2010/main" val="2639384949"/>
              </p:ext>
            </p:extLst>
          </p:nvPr>
        </p:nvGraphicFramePr>
        <p:xfrm>
          <a:off x="1042076" y="2090057"/>
          <a:ext cx="9961346" cy="3258283"/>
        </p:xfrm>
        <a:graphic>
          <a:graphicData uri="http://schemas.openxmlformats.org/drawingml/2006/table">
            <a:tbl>
              <a:tblPr firstRow="1" bandRow="1">
                <a:tableStyleId>{5C22544A-7EE6-4342-B048-85BDC9FD1C3A}</a:tableStyleId>
              </a:tblPr>
              <a:tblGrid>
                <a:gridCol w="2383720">
                  <a:extLst>
                    <a:ext uri="{9D8B030D-6E8A-4147-A177-3AD203B41FA5}">
                      <a16:colId xmlns:a16="http://schemas.microsoft.com/office/drawing/2014/main" xmlns="" val="20000"/>
                    </a:ext>
                  </a:extLst>
                </a:gridCol>
                <a:gridCol w="3788813">
                  <a:extLst>
                    <a:ext uri="{9D8B030D-6E8A-4147-A177-3AD203B41FA5}">
                      <a16:colId xmlns:a16="http://schemas.microsoft.com/office/drawing/2014/main" xmlns="" val="4242893074"/>
                    </a:ext>
                  </a:extLst>
                </a:gridCol>
                <a:gridCol w="3788813">
                  <a:extLst>
                    <a:ext uri="{9D8B030D-6E8A-4147-A177-3AD203B41FA5}">
                      <a16:colId xmlns:a16="http://schemas.microsoft.com/office/drawing/2014/main" xmlns="" val="20001"/>
                    </a:ext>
                  </a:extLst>
                </a:gridCol>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如何影响</a:t>
                      </a: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p>
                  </a:txBody>
                  <a:tcPr marL="106899" marR="106899" marT="53449" marB="53449"/>
                </a:tc>
                <a:extLst>
                  <a:ext uri="{0D108BD9-81ED-4DB2-BD59-A6C34878D82A}">
                    <a16:rowId xmlns:a16="http://schemas.microsoft.com/office/drawing/2014/main" xmlns="" val="10000"/>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xmlns="" val="10001"/>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xmlns="" val="10002"/>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xmlns="" val="10003"/>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898735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800" dirty="0">
                <a:solidFill>
                  <a:schemeClr val="tx1">
                    <a:lumMod val="75000"/>
                    <a:lumOff val="25000"/>
                  </a:schemeClr>
                </a:solidFill>
                <a:sym typeface="Arial" panose="020B0604020202020204" pitchFamily="34" charset="0"/>
              </a:rPr>
              <a:t>性能测试原理</a:t>
            </a:r>
            <a:endParaRPr lang="en-US" altLang="zh-CN" sz="2800" dirty="0">
              <a:solidFill>
                <a:schemeClr val="tx1">
                  <a:lumMod val="75000"/>
                  <a:lumOff val="25000"/>
                </a:schemeClr>
              </a:solidFill>
              <a:sym typeface="Arial" panose="020B0604020202020204" pitchFamily="34" charset="0"/>
            </a:endParaRPr>
          </a:p>
          <a:p>
            <a:pPr lvl="1">
              <a:lnSpc>
                <a:spcPct val="150000"/>
              </a:lnSpc>
            </a:pPr>
            <a:r>
              <a:rPr lang="zh-CN" altLang="en-US" sz="2200" dirty="0">
                <a:sym typeface="Arial" panose="020B0604020202020204" pitchFamily="34" charset="0"/>
              </a:rPr>
              <a:t>计算机中配置了大量传感器和状态寄存器</a:t>
            </a:r>
            <a:endParaRPr lang="en-US" altLang="zh-CN" sz="2200" dirty="0">
              <a:sym typeface="Arial" panose="020B0604020202020204" pitchFamily="34" charset="0"/>
            </a:endParaRPr>
          </a:p>
          <a:p>
            <a:pPr lvl="1">
              <a:lnSpc>
                <a:spcPct val="150000"/>
              </a:lnSpc>
            </a:pPr>
            <a:r>
              <a:rPr lang="zh-CN" altLang="en-US" sz="2200" dirty="0">
                <a:latin typeface="微软雅黑" panose="020B0503020204020204" charset="-122"/>
                <a:ea typeface="微软雅黑" panose="020B0503020204020204" charset="-122"/>
              </a:rPr>
              <a:t>通过读取相应寄存器的值得到系统运行的状况</a:t>
            </a:r>
            <a:endParaRPr lang="en-US" altLang="zh-CN" sz="2200" dirty="0">
              <a:latin typeface="微软雅黑" panose="020B0503020204020204" charset="-122"/>
              <a:ea typeface="微软雅黑" panose="020B0503020204020204" charset="-122"/>
            </a:endParaRPr>
          </a:p>
          <a:p>
            <a:pPr lvl="1">
              <a:lnSpc>
                <a:spcPct val="150000"/>
              </a:lnSpc>
            </a:pPr>
            <a:r>
              <a:rPr lang="zh-CN" altLang="en-US" sz="2200" dirty="0">
                <a:latin typeface="微软雅黑" panose="020B0503020204020204" charset="-122"/>
                <a:ea typeface="微软雅黑" panose="020B0503020204020204" charset="-122"/>
              </a:rPr>
              <a:t>通过实际运行测试关键指标获取性能数据</a:t>
            </a:r>
            <a:endParaRPr lang="en-US" altLang="zh-CN" sz="2200" dirty="0">
              <a:latin typeface="微软雅黑" panose="020B0503020204020204" charset="-122"/>
              <a:ea typeface="微软雅黑" panose="020B0503020204020204" charset="-122"/>
            </a:endParaRPr>
          </a:p>
          <a:p>
            <a:pPr>
              <a:lnSpc>
                <a:spcPct val="150000"/>
              </a:lnSpc>
            </a:pPr>
            <a:r>
              <a:rPr lang="zh-CN" altLang="en-US"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extLst>
      <p:ext uri="{BB962C8B-B14F-4D97-AF65-F5344CB8AC3E}">
        <p14:creationId xmlns:p14="http://schemas.microsoft.com/office/powerpoint/2010/main" val="367747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80A060-6D73-47EA-BC51-50E0DD8F681A}"/>
              </a:ext>
            </a:extLst>
          </p:cNvPr>
          <p:cNvSpPr>
            <a:spLocks noGrp="1"/>
          </p:cNvSpPr>
          <p:nvPr>
            <p:ph type="title"/>
          </p:nvPr>
        </p:nvSpPr>
        <p:spPr/>
        <p:txBody>
          <a:bodyPr/>
          <a:lstStyle/>
          <a:p>
            <a:r>
              <a:rPr lang="zh-CN" altLang="en-US" dirty="0"/>
              <a:t>达芬奇机械式计算机</a:t>
            </a:r>
          </a:p>
        </p:txBody>
      </p:sp>
      <p:sp>
        <p:nvSpPr>
          <p:cNvPr id="6" name="Rectangle 3">
            <a:extLst>
              <a:ext uri="{FF2B5EF4-FFF2-40B4-BE49-F238E27FC236}">
                <a16:creationId xmlns:a16="http://schemas.microsoft.com/office/drawing/2014/main" xmlns="" id="{A1B3AD97-2EAC-49B1-A07A-65E577F75E3B}"/>
              </a:ext>
            </a:extLst>
          </p:cNvPr>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a:extLst>
              <a:ext uri="{FF2B5EF4-FFF2-40B4-BE49-F238E27FC236}">
                <a16:creationId xmlns:a16="http://schemas.microsoft.com/office/drawing/2014/main" xmlns="" id="{D23EA13F-E9DD-4164-912B-564056219CAA}"/>
              </a:ext>
            </a:extLst>
          </p:cNvPr>
          <p:cNvSpPr txBox="1">
            <a:spLocks/>
          </p:cNvSpPr>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p>
          <a:p>
            <a:r>
              <a:rPr lang="zh-CN" altLang="en-US" sz="2400" dirty="0"/>
              <a:t>后人根据达芬奇手稿仿制的机械式计算机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extLst>
      <p:ext uri="{BB962C8B-B14F-4D97-AF65-F5344CB8AC3E}">
        <p14:creationId xmlns:p14="http://schemas.microsoft.com/office/powerpoint/2010/main" val="3647075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dirty="0"/>
              <a:t>用基准程序来评测计算机的性能</a:t>
            </a:r>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p>
          <a:p>
            <a:pPr marL="685800" lvl="1" indent="-190500" algn="just">
              <a:lnSpc>
                <a:spcPct val="150000"/>
              </a:lnSpc>
            </a:pPr>
            <a:r>
              <a:rPr lang="zh-CN" altLang="en-US" sz="2200" dirty="0"/>
              <a:t>最好的基准程序是用户实际使用的程序或典型的简单程序</a:t>
            </a:r>
          </a:p>
          <a:p>
            <a:pPr marL="203200" indent="-203200" algn="just">
              <a:lnSpc>
                <a:spcPct val="150000"/>
              </a:lnSpc>
            </a:pPr>
            <a:r>
              <a:rPr lang="zh-CN" altLang="en-US" sz="2400" dirty="0"/>
              <a:t>基准程序的缺陷</a:t>
            </a:r>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p>
        </p:txBody>
      </p:sp>
      <p:sp>
        <p:nvSpPr>
          <p:cNvPr id="3" name="内容占位符 2"/>
          <p:cNvSpPr>
            <a:spLocks noGrp="1"/>
          </p:cNvSpPr>
          <p:nvPr>
            <p:ph idx="1"/>
          </p:nvPr>
        </p:nvSpPr>
        <p:spPr/>
        <p:txBody>
          <a:bodyPr>
            <a:normAutofit/>
          </a:bodyPr>
          <a:lstStyle/>
          <a:p>
            <a:r>
              <a:rPr lang="zh-CN" altLang="en-US" dirty="0"/>
              <a:t>计算机综合测试程序  </a:t>
            </a:r>
            <a:endParaRPr lang="en-US" altLang="zh-CN" dirty="0"/>
          </a:p>
          <a:p>
            <a:pPr lvl="1"/>
            <a:r>
              <a:rPr lang="en-US" altLang="zh-CN" dirty="0"/>
              <a:t>SPEC     </a:t>
            </a:r>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dirty="0"/>
              <a:t>并行运算测试  </a:t>
            </a:r>
            <a:r>
              <a:rPr lang="en-US" altLang="zh-CN" dirty="0"/>
              <a:t>NPB</a:t>
            </a:r>
            <a:endParaRPr lang="zh-CN" altLang="en-US" dirty="0"/>
          </a:p>
        </p:txBody>
      </p:sp>
    </p:spTree>
    <p:extLst>
      <p:ext uri="{BB962C8B-B14F-4D97-AF65-F5344CB8AC3E}">
        <p14:creationId xmlns:p14="http://schemas.microsoft.com/office/powerpoint/2010/main" val="682751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2"/>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endParaRPr lang="en-US" altLang="zh-CN" dirty="0"/>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太湖之光</a:t>
            </a:r>
            <a:r>
              <a:rPr lang="zh-CN" altLang="en-US" dirty="0"/>
              <a:t>）</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73783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神威太湖之光三连冠</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37" y="1105270"/>
            <a:ext cx="10515600" cy="5291357"/>
          </a:xfrm>
        </p:spPr>
      </p:pic>
    </p:spTree>
    <p:extLst>
      <p:ext uri="{BB962C8B-B14F-4D97-AF65-F5344CB8AC3E}">
        <p14:creationId xmlns:p14="http://schemas.microsoft.com/office/powerpoint/2010/main" val="2161007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a:t>
            </a:r>
            <a:r>
              <a:rPr lang="zh-CN" altLang="en-US"/>
              <a:t>之光三连冠</a:t>
            </a:r>
            <a:endParaRPr lang="zh-CN" altLang="en-US"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23029" b="2883"/>
          <a:stretch/>
        </p:blipFill>
        <p:spPr>
          <a:xfrm>
            <a:off x="877716" y="1183599"/>
            <a:ext cx="10749940" cy="5451117"/>
          </a:xfrm>
        </p:spPr>
      </p:pic>
    </p:spTree>
    <p:extLst>
      <p:ext uri="{BB962C8B-B14F-4D97-AF65-F5344CB8AC3E}">
        <p14:creationId xmlns:p14="http://schemas.microsoft.com/office/powerpoint/2010/main" val="11070926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707" y="999367"/>
            <a:ext cx="10515600" cy="5503164"/>
          </a:xfrm>
        </p:spPr>
      </p:pic>
    </p:spTree>
    <p:extLst>
      <p:ext uri="{BB962C8B-B14F-4D97-AF65-F5344CB8AC3E}">
        <p14:creationId xmlns:p14="http://schemas.microsoft.com/office/powerpoint/2010/main" val="1932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7337" r="1863" b="9511"/>
          <a:stretch/>
        </p:blipFill>
        <p:spPr>
          <a:xfrm>
            <a:off x="-29029" y="-43542"/>
            <a:ext cx="12235543" cy="6908800"/>
          </a:xfrm>
          <a:prstGeom prst="rect">
            <a:avLst/>
          </a:prstGeom>
        </p:spPr>
      </p:pic>
      <p:pic>
        <p:nvPicPr>
          <p:cNvPr id="3" name="图片 2"/>
          <p:cNvPicPr>
            <a:picLocks noChangeAspect="1"/>
          </p:cNvPicPr>
          <p:nvPr/>
        </p:nvPicPr>
        <p:blipFill>
          <a:blip r:embed="rId4"/>
          <a:stretch>
            <a:fillRect/>
          </a:stretch>
        </p:blipFill>
        <p:spPr>
          <a:xfrm>
            <a:off x="-29029" y="597408"/>
            <a:ext cx="8798268" cy="1874592"/>
          </a:xfrm>
          <a:prstGeom prst="rect">
            <a:avLst/>
          </a:prstGeom>
        </p:spPr>
      </p:pic>
    </p:spTree>
    <p:extLst>
      <p:ext uri="{BB962C8B-B14F-4D97-AF65-F5344CB8AC3E}">
        <p14:creationId xmlns:p14="http://schemas.microsoft.com/office/powerpoint/2010/main" val="16715687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xmlns=""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xmlns=""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8A251D-5E54-44B8-9CF9-3B4BD0C70341}"/>
              </a:ext>
            </a:extLst>
          </p:cNvPr>
          <p:cNvSpPr>
            <a:spLocks noGrp="1"/>
          </p:cNvSpPr>
          <p:nvPr>
            <p:ph type="title"/>
          </p:nvPr>
        </p:nvSpPr>
        <p:spPr/>
        <p:txBody>
          <a:bodyPr/>
          <a:lstStyle/>
          <a:p>
            <a:r>
              <a:rPr lang="en-US" altLang="zh-CN" dirty="0"/>
              <a:t>1642</a:t>
            </a:r>
            <a:r>
              <a:rPr lang="zh-CN" altLang="en-US" dirty="0"/>
              <a:t>年 </a:t>
            </a:r>
            <a:r>
              <a:rPr lang="en-US" altLang="zh-CN" dirty="0"/>
              <a:t>PASCAL(1623)  </a:t>
            </a:r>
            <a:r>
              <a:rPr lang="zh-CN" altLang="en-US" dirty="0"/>
              <a:t>加法机</a:t>
            </a:r>
          </a:p>
        </p:txBody>
      </p:sp>
      <p:sp>
        <p:nvSpPr>
          <p:cNvPr id="3" name="内容占位符 2">
            <a:extLst>
              <a:ext uri="{FF2B5EF4-FFF2-40B4-BE49-F238E27FC236}">
                <a16:creationId xmlns:a16="http://schemas.microsoft.com/office/drawing/2014/main" xmlns="" id="{AA232FBC-A90A-48F1-9C79-93E1AE1D120C}"/>
              </a:ext>
            </a:extLst>
          </p:cNvPr>
          <p:cNvSpPr>
            <a:spLocks noGrp="1"/>
          </p:cNvSpPr>
          <p:nvPr>
            <p:ph idx="1"/>
          </p:nvPr>
        </p:nvSpPr>
        <p:spPr>
          <a:xfrm>
            <a:off x="487823" y="942764"/>
            <a:ext cx="4998578" cy="5637024"/>
          </a:xfrm>
        </p:spPr>
        <p:txBody>
          <a:bodyPr>
            <a:normAutofit fontScale="92500"/>
          </a:bodyPr>
          <a:lstStyle/>
          <a:p>
            <a:pPr algn="just">
              <a:lnSpc>
                <a:spcPct val="130000"/>
              </a:lnSpc>
            </a:pPr>
            <a:r>
              <a:rPr lang="zh-CN" altLang="en-US" dirty="0"/>
              <a:t>法国数学家、物理学家和思想家</a:t>
            </a:r>
          </a:p>
          <a:p>
            <a:pPr algn="just">
              <a:lnSpc>
                <a:spcPct val="130000"/>
              </a:lnSpc>
            </a:pPr>
            <a:r>
              <a:rPr lang="zh-CN" altLang="en-US" dirty="0"/>
              <a:t>人类史上第一台机械式计算机，其原理对后续计算机产生了持久的影响。</a:t>
            </a:r>
          </a:p>
          <a:p>
            <a:pPr algn="just">
              <a:lnSpc>
                <a:spcPct val="130000"/>
              </a:lnSpc>
            </a:pPr>
            <a:r>
              <a:rPr lang="zh-CN" altLang="en-US" dirty="0">
                <a:solidFill>
                  <a:srgbClr val="FF0000"/>
                </a:solidFill>
              </a:rPr>
              <a:t>齿轮传动</a:t>
            </a:r>
            <a:r>
              <a:rPr lang="zh-CN" altLang="en-US" dirty="0"/>
              <a:t>完成运算。</a:t>
            </a:r>
          </a:p>
          <a:p>
            <a:pPr algn="just">
              <a:lnSpc>
                <a:spcPct val="130000"/>
              </a:lnSpc>
            </a:pPr>
            <a:r>
              <a:rPr lang="en-US" altLang="zh-CN" dirty="0"/>
              <a:t>Pascal: </a:t>
            </a:r>
            <a:r>
              <a:rPr lang="zh-CN" altLang="en-US" dirty="0"/>
              <a:t>人的某些思维过程与机械过程没有差别，因此可以用机械模拟人的思维。</a:t>
            </a:r>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dirty="0"/>
              <a:t>PASCAL</a:t>
            </a:r>
            <a:r>
              <a:rPr lang="zh-CN" altLang="en-US" dirty="0"/>
              <a:t>高级语言向其表示敬意</a:t>
            </a:r>
          </a:p>
          <a:p>
            <a:endParaRPr lang="zh-CN" altLang="en-US" dirty="0"/>
          </a:p>
        </p:txBody>
      </p:sp>
      <p:pic>
        <p:nvPicPr>
          <p:cNvPr id="5" name="Picture 5" descr="输出向导-1">
            <a:extLst>
              <a:ext uri="{FF2B5EF4-FFF2-40B4-BE49-F238E27FC236}">
                <a16:creationId xmlns:a16="http://schemas.microsoft.com/office/drawing/2014/main" xmlns="" id="{96BB2DBA-3130-4895-B6CA-DD2F34B307CE}"/>
              </a:ext>
            </a:extLst>
          </p:cNvPr>
          <p:cNvPicPr>
            <a:picLocks noChangeAspect="1" noChangeArrowheads="1"/>
          </p:cNvPicPr>
          <p:nvPr/>
        </p:nvPicPr>
        <p:blipFill>
          <a:blip r:embed="rId2"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a:extLst>
              <a:ext uri="{FF2B5EF4-FFF2-40B4-BE49-F238E27FC236}">
                <a16:creationId xmlns:a16="http://schemas.microsoft.com/office/drawing/2014/main" xmlns="" id="{5971073E-07B2-4488-B6E6-4D6B1DAFAC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57688" y="2984779"/>
            <a:ext cx="3245734" cy="3615607"/>
          </a:xfrm>
          <a:prstGeom prst="rect">
            <a:avLst/>
          </a:prstGeom>
        </p:spPr>
      </p:pic>
      <p:pic>
        <p:nvPicPr>
          <p:cNvPr id="7" name="图片 6">
            <a:extLst>
              <a:ext uri="{FF2B5EF4-FFF2-40B4-BE49-F238E27FC236}">
                <a16:creationId xmlns:a16="http://schemas.microsoft.com/office/drawing/2014/main" xmlns="" id="{B8E10417-ED05-4526-B4B3-746056844F9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488" y="3429000"/>
            <a:ext cx="1800200" cy="1804624"/>
          </a:xfrm>
          <a:prstGeom prst="rect">
            <a:avLst/>
          </a:prstGeom>
        </p:spPr>
      </p:pic>
    </p:spTree>
    <p:extLst>
      <p:ext uri="{BB962C8B-B14F-4D97-AF65-F5344CB8AC3E}">
        <p14:creationId xmlns:p14="http://schemas.microsoft.com/office/powerpoint/2010/main" val="326268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5090</TotalTime>
  <Words>4443</Words>
  <Application>Microsoft Office PowerPoint</Application>
  <PresentationFormat>自定义</PresentationFormat>
  <Paragraphs>610</Paragraphs>
  <Slides>87</Slides>
  <Notes>28</Notes>
  <HiddenSlides>0</HiddenSlides>
  <MMClips>0</MMClips>
  <ScaleCrop>false</ScaleCrop>
  <HeadingPairs>
    <vt:vector size="8" baseType="variant">
      <vt:variant>
        <vt:lpstr>已用的字体</vt:lpstr>
      </vt:variant>
      <vt:variant>
        <vt:i4>23</vt:i4>
      </vt:variant>
      <vt:variant>
        <vt:lpstr>主题</vt:lpstr>
      </vt:variant>
      <vt:variant>
        <vt:i4>8</vt:i4>
      </vt:variant>
      <vt:variant>
        <vt:lpstr>嵌入 OLE 服务器</vt:lpstr>
      </vt:variant>
      <vt:variant>
        <vt:i4>2</vt:i4>
      </vt:variant>
      <vt:variant>
        <vt:lpstr>幻灯片标题</vt:lpstr>
      </vt:variant>
      <vt:variant>
        <vt:i4>87</vt:i4>
      </vt:variant>
    </vt:vector>
  </HeadingPairs>
  <TitlesOfParts>
    <vt:vector size="120" baseType="lpstr">
      <vt:lpstr>Arial</vt:lpstr>
      <vt:lpstr>宋体</vt:lpstr>
      <vt:lpstr>Times New Roman</vt:lpstr>
      <vt:lpstr>Consolas</vt:lpstr>
      <vt:lpstr>Segoe UI Black</vt:lpstr>
      <vt:lpstr>微软雅黑</vt:lpstr>
      <vt:lpstr>Verdana</vt:lpstr>
      <vt:lpstr>Segoe UI</vt:lpstr>
      <vt:lpstr>仿宋</vt:lpstr>
      <vt:lpstr>Symbol</vt:lpstr>
      <vt:lpstr>华文新魏</vt:lpstr>
      <vt:lpstr>黑体</vt:lpstr>
      <vt:lpstr>微软雅黑 Light</vt:lpstr>
      <vt:lpstr>Cambria Math</vt:lpstr>
      <vt:lpstr>Calibri</vt:lpstr>
      <vt:lpstr>义启小楷书</vt:lpstr>
      <vt:lpstr>书体坊兰亭体</vt:lpstr>
      <vt:lpstr>Algerian</vt:lpstr>
      <vt:lpstr>Agency FB</vt:lpstr>
      <vt:lpstr>等线</vt:lpstr>
      <vt:lpstr>华文细黑</vt:lpstr>
      <vt:lpstr>Wingdings</vt:lpstr>
      <vt:lpstr>MS UI Gothic</vt:lpstr>
      <vt:lpstr>Office 主题​​</vt:lpstr>
      <vt:lpstr>1_nordridesign</vt:lpstr>
      <vt:lpstr>2_nordridesign</vt:lpstr>
      <vt:lpstr>自定义设计方案</vt:lpstr>
      <vt:lpstr>Office 主题</vt:lpstr>
      <vt:lpstr>3_nordridesign</vt:lpstr>
      <vt:lpstr>4_nordridesign</vt:lpstr>
      <vt:lpstr>5_nordridesign</vt:lpstr>
      <vt:lpstr>Image</vt:lpstr>
      <vt:lpstr>Clip</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1938年朱斯的Z系列计算机</vt:lpstr>
      <vt:lpstr>1943年英国“巨人”计算机  Colossus</vt:lpstr>
      <vt:lpstr>艾肯的MARK—I</vt:lpstr>
      <vt:lpstr>阿塔纳索夫ABC计算机</vt:lpstr>
      <vt:lpstr>世界上第一台电子数字计算机</vt:lpstr>
      <vt:lpstr>ENIAC</vt:lpstr>
      <vt:lpstr>Vacuum tube in  ENIAC</vt:lpstr>
      <vt:lpstr>Input Pannel (42)</vt:lpstr>
      <vt:lpstr>ENIAC Programming</vt:lpstr>
      <vt:lpstr>Debug (线路检查)</vt:lpstr>
      <vt:lpstr>ENIAC的问题</vt:lpstr>
      <vt:lpstr>现代电子计算机之父</vt:lpstr>
      <vt:lpstr>现代计算机理论基础</vt:lpstr>
      <vt:lpstr>图林机</vt:lpstr>
      <vt:lpstr>Turing Machine, 1936</vt:lpstr>
      <vt:lpstr>1946-1959  第一代电子管计算机时代</vt:lpstr>
      <vt:lpstr>存储器的出现</vt:lpstr>
      <vt:lpstr>高级语言的出现</vt:lpstr>
      <vt:lpstr>1959-1964 晶体管造就第二代计算机</vt:lpstr>
      <vt:lpstr>1959-1964 晶体管造就第二代计算机</vt:lpstr>
      <vt:lpstr>1964-1970  第三代计算机</vt:lpstr>
      <vt:lpstr>世纪豪赌 IBM S/360</vt:lpstr>
      <vt:lpstr>霍夫和Intel 4004 </vt:lpstr>
      <vt:lpstr>Intel 4004</vt:lpstr>
      <vt:lpstr>第一台微型计算机：Altair 8800 </vt:lpstr>
      <vt:lpstr>Apple</vt:lpstr>
      <vt:lpstr>1981-PC元年</vt:lpstr>
      <vt:lpstr>计算机发展历程</vt:lpstr>
      <vt:lpstr>1965年 Moore’s Law</vt:lpstr>
      <vt:lpstr>计算设备体积随着半导体工业发展呈指数式缩小</vt:lpstr>
      <vt:lpstr>我国计算机技术的发展</vt:lpstr>
      <vt:lpstr>国产芯片现状</vt:lpstr>
      <vt:lpstr>指令集分类</vt:lpstr>
      <vt:lpstr>本章主要内容</vt:lpstr>
      <vt:lpstr>计算机硬件系统</vt:lpstr>
      <vt:lpstr>冯诺依曼思想</vt:lpstr>
      <vt:lpstr>冯诺依曼思想</vt:lpstr>
      <vt:lpstr>硬件：对数字操作的机器系统</vt:lpstr>
      <vt:lpstr>计算机软件系统</vt:lpstr>
      <vt:lpstr>本章主要内容</vt:lpstr>
      <vt:lpstr>计算机的层次结构</vt:lpstr>
      <vt:lpstr>本章主要内容</vt:lpstr>
      <vt:lpstr>计算机系统的性能评价</vt:lpstr>
      <vt:lpstr>CPU时间（时间指标）</vt:lpstr>
      <vt:lpstr>CPI   (Clock cycles Per Instruction)</vt:lpstr>
      <vt:lpstr>ADD---Intel 80386手册</vt:lpstr>
      <vt:lpstr>MUL、DIV---Intel 80386手册</vt:lpstr>
      <vt:lpstr>MIPS   (Million Instructions  Per Second) </vt:lpstr>
      <vt:lpstr>MFLOPS   (Million Floating-Point Operations Per Second) </vt:lpstr>
      <vt:lpstr>CPU执行时间</vt:lpstr>
      <vt:lpstr>例子</vt:lpstr>
      <vt:lpstr>时间指标的应用思考</vt:lpstr>
      <vt:lpstr>关键时间指标</vt:lpstr>
      <vt:lpstr>时间指标的应用思考</vt:lpstr>
      <vt:lpstr>计算机性能测试</vt:lpstr>
      <vt:lpstr>计算机性能测试 Benchmark</vt:lpstr>
      <vt:lpstr>性能测试程序</vt:lpstr>
      <vt:lpstr>太湖之光----全球超级计算机500强之首</vt:lpstr>
      <vt:lpstr>神威太湖之光三连冠</vt:lpstr>
      <vt:lpstr>神威太湖之光三连冠</vt:lpstr>
      <vt:lpstr>IBM Summit</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Windows User</cp:lastModifiedBy>
  <cp:revision>1283</cp:revision>
  <dcterms:created xsi:type="dcterms:W3CDTF">2018-05-09T10:41:00Z</dcterms:created>
  <dcterms:modified xsi:type="dcterms:W3CDTF">2021-02-18T11:50:51Z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